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2"/>
    <p:sldMasterId id="2147483661" r:id="rId13"/>
  </p:sldMasterIdLst>
  <p:notesMasterIdLst>
    <p:notesMasterId r:id="rId45"/>
  </p:notesMasterIdLst>
  <p:sldIdLst>
    <p:sldId id="277" r:id="rId14"/>
    <p:sldId id="278" r:id="rId15"/>
    <p:sldId id="259" r:id="rId16"/>
    <p:sldId id="264" r:id="rId17"/>
    <p:sldId id="284" r:id="rId18"/>
    <p:sldId id="322" r:id="rId19"/>
    <p:sldId id="293" r:id="rId20"/>
    <p:sldId id="294" r:id="rId21"/>
    <p:sldId id="318" r:id="rId22"/>
    <p:sldId id="296" r:id="rId23"/>
    <p:sldId id="297" r:id="rId24"/>
    <p:sldId id="304" r:id="rId25"/>
    <p:sldId id="303" r:id="rId26"/>
    <p:sldId id="305" r:id="rId27"/>
    <p:sldId id="306" r:id="rId28"/>
    <p:sldId id="307" r:id="rId29"/>
    <p:sldId id="333" r:id="rId30"/>
    <p:sldId id="320" r:id="rId31"/>
    <p:sldId id="298" r:id="rId32"/>
    <p:sldId id="323" r:id="rId33"/>
    <p:sldId id="324" r:id="rId34"/>
    <p:sldId id="325" r:id="rId35"/>
    <p:sldId id="326" r:id="rId36"/>
    <p:sldId id="327" r:id="rId37"/>
    <p:sldId id="328" r:id="rId38"/>
    <p:sldId id="329" r:id="rId39"/>
    <p:sldId id="330" r:id="rId40"/>
    <p:sldId id="331" r:id="rId41"/>
    <p:sldId id="332" r:id="rId42"/>
    <p:sldId id="300" r:id="rId43"/>
    <p:sldId id="334" r:id="rId44"/>
  </p:sldIdLst>
  <p:sldSz cx="9144000" cy="6858000" type="screen4x3"/>
  <p:notesSz cx="6881813" cy="9296400"/>
  <p:custDataLst>
    <p:tags r:id="rId4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CBF33"/>
    <a:srgbClr val="4FFF9F"/>
    <a:srgbClr val="800000"/>
    <a:srgbClr val="EF7522"/>
    <a:srgbClr val="0156A4"/>
    <a:srgbClr val="F6BB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954" autoAdjust="0"/>
  </p:normalViewPr>
  <p:slideViewPr>
    <p:cSldViewPr>
      <p:cViewPr varScale="1">
        <p:scale>
          <a:sx n="95" d="100"/>
          <a:sy n="95" d="100"/>
        </p:scale>
        <p:origin x="-20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780" y="-96"/>
      </p:cViewPr>
      <p:guideLst>
        <p:guide orient="horz" pos="2928"/>
        <p:guide pos="2167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2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3" Type="http://schemas.openxmlformats.org/officeDocument/2006/relationships/customXml" Target="../customXml/item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slide" Target="slides/slide28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theme" Target="theme/theme1.xml"/><Relationship Id="rId10" Type="http://schemas.openxmlformats.org/officeDocument/2006/relationships/customXml" Target="../customXml/item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viewProps" Target="viewProps.xml"/><Relationship Id="rId8" Type="http://schemas.openxmlformats.org/officeDocument/2006/relationships/customXml" Target="../customXml/item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7350F409-2C81-4024-AF48-BFEC6403CF3D}" type="datetimeFigureOut">
              <a:rPr lang="en-CA" smtClean="0"/>
              <a:pPr/>
              <a:t>20/03/2015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92906" y="685800"/>
            <a:ext cx="2318543" cy="174000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2590800"/>
            <a:ext cx="5505450" cy="5543550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1444B404-0358-4537-8820-C7E75E917497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40634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lnSpc>
        <a:spcPct val="120000"/>
      </a:lnSpc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lnSpc>
        <a:spcPct val="120000"/>
      </a:lnSpc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lnSpc>
        <a:spcPct val="120000"/>
      </a:lnSpc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lnSpc>
        <a:spcPct val="120000"/>
      </a:lnSpc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lnSpc>
        <a:spcPct val="120000"/>
      </a:lnSpc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2113" y="685800"/>
            <a:ext cx="2319337" cy="1739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4B404-0358-4537-8820-C7E75E917497}" type="slidenum">
              <a:rPr lang="en-CA" smtClean="0"/>
              <a:pPr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23940303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2113" y="685800"/>
            <a:ext cx="2319337" cy="1739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4B404-0358-4537-8820-C7E75E917497}" type="slidenum">
              <a:rPr lang="en-CA" smtClean="0"/>
              <a:pPr/>
              <a:t>18</a:t>
            </a:fld>
            <a:endParaRPr lang="en-C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2113" y="685800"/>
            <a:ext cx="2319337" cy="1739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4B404-0358-4537-8820-C7E75E917497}" type="slidenum">
              <a:rPr lang="en-CA" smtClean="0"/>
              <a:pPr/>
              <a:t>20</a:t>
            </a:fld>
            <a:endParaRPr lang="en-C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2113" y="685800"/>
            <a:ext cx="2319337" cy="1739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4B404-0358-4537-8820-C7E75E917497}" type="slidenum">
              <a:rPr lang="en-CA" smtClean="0"/>
              <a:pPr/>
              <a:t>21</a:t>
            </a:fld>
            <a:endParaRPr lang="en-C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2113" y="685800"/>
            <a:ext cx="2319337" cy="1739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4B404-0358-4537-8820-C7E75E917497}" type="slidenum">
              <a:rPr lang="en-CA" smtClean="0"/>
              <a:pPr/>
              <a:t>23</a:t>
            </a:fld>
            <a:endParaRPr lang="en-CA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2113" y="685800"/>
            <a:ext cx="2319337" cy="1739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4B404-0358-4537-8820-C7E75E917497}" type="slidenum">
              <a:rPr lang="en-CA" smtClean="0"/>
              <a:pPr/>
              <a:t>24</a:t>
            </a:fld>
            <a:endParaRPr lang="en-CA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2113" y="685800"/>
            <a:ext cx="2319337" cy="1739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4B404-0358-4537-8820-C7E75E917497}" type="slidenum">
              <a:rPr lang="en-CA" smtClean="0"/>
              <a:pPr/>
              <a:t>26</a:t>
            </a:fld>
            <a:endParaRPr lang="en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2113" y="685800"/>
            <a:ext cx="2319337" cy="1739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4B404-0358-4537-8820-C7E75E917497}" type="slidenum">
              <a:rPr lang="en-CA" smtClean="0"/>
              <a:pPr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583239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2113" y="685800"/>
            <a:ext cx="2319337" cy="1739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</a:t>
            </a:r>
            <a:r>
              <a:rPr lang="en-US" baseline="0" dirty="0" smtClean="0"/>
              <a:t> you </a:t>
            </a:r>
            <a:r>
              <a:rPr lang="en-US" dirty="0" smtClean="0"/>
              <a:t>decide to go mobile which platform do</a:t>
            </a:r>
            <a:r>
              <a:rPr lang="en-US" baseline="0" dirty="0" smtClean="0"/>
              <a:t> you choose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4B404-0358-4537-8820-C7E75E917497}" type="slidenum">
              <a:rPr lang="en-CA" smtClean="0"/>
              <a:pPr/>
              <a:t>3</a:t>
            </a:fld>
            <a:endParaRPr lang="en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2113" y="685800"/>
            <a:ext cx="2319337" cy="1739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4B404-0358-4537-8820-C7E75E917497}" type="slidenum">
              <a:rPr lang="en-CA" smtClean="0"/>
              <a:pPr/>
              <a:t>4</a:t>
            </a:fld>
            <a:endParaRPr lang="en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2113" y="685800"/>
            <a:ext cx="2319337" cy="1739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4B404-0358-4537-8820-C7E75E917497}" type="slidenum">
              <a:rPr lang="en-CA" smtClean="0"/>
              <a:pPr/>
              <a:t>9</a:t>
            </a:fld>
            <a:endParaRPr lang="en-C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2113" y="685800"/>
            <a:ext cx="2319337" cy="1739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4B404-0358-4537-8820-C7E75E917497}" type="slidenum">
              <a:rPr lang="en-CA" smtClean="0"/>
              <a:pPr/>
              <a:t>12</a:t>
            </a:fld>
            <a:endParaRPr lang="en-C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2113" y="685800"/>
            <a:ext cx="2319337" cy="1739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4B404-0358-4537-8820-C7E75E917497}" type="slidenum">
              <a:rPr lang="en-CA" smtClean="0"/>
              <a:pPr/>
              <a:t>13</a:t>
            </a:fld>
            <a:endParaRPr lang="en-C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2113" y="685800"/>
            <a:ext cx="2319337" cy="1739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4B404-0358-4537-8820-C7E75E917497}" type="slidenum">
              <a:rPr lang="en-CA" smtClean="0"/>
              <a:pPr/>
              <a:t>16</a:t>
            </a:fld>
            <a:endParaRPr lang="en-C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2113" y="685800"/>
            <a:ext cx="2319337" cy="1739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44B404-0358-4537-8820-C7E75E917497}" type="slidenum">
              <a:rPr lang="en-CA" smtClean="0"/>
              <a:pPr/>
              <a:t>17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7CDB-586A-48C5-AE26-94E8169759CB}" type="datetimeFigureOut">
              <a:rPr lang="en-US" smtClean="0"/>
              <a:pPr/>
              <a:t>3/20/2015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91828-6A97-4821-BB2A-69EAFCDCEBD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7CDB-586A-48C5-AE26-94E8169759CB}" type="datetimeFigureOut">
              <a:rPr lang="en-US" smtClean="0"/>
              <a:pPr/>
              <a:t>3/20/2015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91828-6A97-4821-BB2A-69EAFCDCEBD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7CDB-586A-48C5-AE26-94E8169759CB}" type="datetimeFigureOut">
              <a:rPr lang="en-US" smtClean="0"/>
              <a:pPr/>
              <a:t>3/20/2015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91828-6A97-4821-BB2A-69EAFCDCEBD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7CDB-586A-48C5-AE26-94E8169759CB}" type="datetimeFigureOut">
              <a:rPr lang="en-US" smtClean="0"/>
              <a:pPr/>
              <a:t>3/20/2015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91828-6A97-4821-BB2A-69EAFCDCEBD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Picture 2" descr="http://www.google.ca/url?sa=i&amp;source=images&amp;cd=&amp;ved=0CAUQjBw&amp;url=http%3A%2F%2F4.bp.blogspot.com%2F-8T0KouO1spk%2FTzi--0tgIHI%2FAAAAAAAABm4%2FbDTEbYIEPfw%2Fs1600%2FHomework%2Bupload%2Band%2Battendance.jpeg&amp;ei=tgtRVPKvCYWmyQTqs4H4Dg&amp;psig=AFQjCNHpr69PsALl_yh9PdThbSLEeDN6tA&amp;ust=1414683958243434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6" descr="Header1.pn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Footer.png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6248400"/>
            <a:ext cx="91440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435901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Picture 2" descr="http://www.google.ca/url?sa=i&amp;source=images&amp;cd=&amp;ved=0CAUQjBw&amp;url=http%3A%2F%2F4.bp.blogspot.com%2F-8T0KouO1spk%2FTzi--0tgIHI%2FAAAAAAAABm4%2FbDTEbYIEPfw%2Fs1600%2FHomework%2Bupload%2Band%2Battendance.jpeg&amp;ei=tgtRVPKvCYWmyQTqs4H4Dg&amp;psig=AFQjCNHpr69PsALl_yh9PdThbSLEeDN6tA&amp;ust=1414683958243434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6" descr="Header1.pn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Footer.png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6248400"/>
            <a:ext cx="91440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04242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7CDB-586A-48C5-AE26-94E8169759CB}" type="datetimeFigureOut">
              <a:rPr lang="en-US" smtClean="0"/>
              <a:pPr/>
              <a:t>3/20/2015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91828-6A97-4821-BB2A-69EAFCDCEBD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-152400" y="152400"/>
            <a:ext cx="9296400" cy="1295400"/>
          </a:xfrm>
          <a:prstGeom prst="rect">
            <a:avLst/>
          </a:prstGeom>
          <a:solidFill>
            <a:srgbClr val="FF9933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2" descr="UNOBOOK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200" y="304800"/>
            <a:ext cx="4391854" cy="1143000"/>
          </a:xfrm>
          <a:prstGeom prst="rect">
            <a:avLst/>
          </a:prstGeom>
          <a:noFill/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0" y="381000"/>
            <a:ext cx="4114800" cy="960438"/>
          </a:xfrm>
        </p:spPr>
        <p:txBody>
          <a:bodyPr>
            <a:noAutofit/>
          </a:bodyPr>
          <a:lstStyle>
            <a:lvl1pPr algn="l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eader1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9144000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Footer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6248400"/>
            <a:ext cx="91440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7038"/>
            <a:ext cx="5638800" cy="86836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88483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7CDB-586A-48C5-AE26-94E8169759CB}" type="datetimeFigureOut">
              <a:rPr lang="en-US" smtClean="0"/>
              <a:pPr/>
              <a:t>3/20/2015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91828-6A97-4821-BB2A-69EAFCDCEBD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7CDB-586A-48C5-AE26-94E8169759CB}" type="datetimeFigureOut">
              <a:rPr lang="en-US" smtClean="0"/>
              <a:pPr/>
              <a:t>3/20/2015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91828-6A97-4821-BB2A-69EAFCDCEBD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7CDB-586A-48C5-AE26-94E8169759CB}" type="datetimeFigureOut">
              <a:rPr lang="en-US" smtClean="0"/>
              <a:pPr/>
              <a:t>3/20/2015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91828-6A97-4821-BB2A-69EAFCDCEBD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7CDB-586A-48C5-AE26-94E8169759CB}" type="datetimeFigureOut">
              <a:rPr lang="en-US" smtClean="0"/>
              <a:pPr/>
              <a:t>3/20/2015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91828-6A97-4821-BB2A-69EAFCDCEBD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7CDB-586A-48C5-AE26-94E8169759CB}" type="datetimeFigureOut">
              <a:rPr lang="en-US" smtClean="0"/>
              <a:pPr/>
              <a:t>3/20/2015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91828-6A97-4821-BB2A-69EAFCDCEBD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7CDB-586A-48C5-AE26-94E8169759CB}" type="datetimeFigureOut">
              <a:rPr lang="en-US" smtClean="0"/>
              <a:pPr/>
              <a:t>3/20/2015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91828-6A97-4821-BB2A-69EAFCDCEBD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F7CDB-586A-48C5-AE26-94E8169759CB}" type="datetimeFigureOut">
              <a:rPr lang="en-US" smtClean="0"/>
              <a:pPr/>
              <a:t>3/20/2015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91828-6A97-4821-BB2A-69EAFCDCEBD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43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A447AE-BA5B-41E1-A654-7E1ABE93BA8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3/20/2015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143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143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A366BE-1D10-43C1-B856-26234E6F837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0716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9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9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9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9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91">
          <a:solidFill>
            <a:schemeClr val="tx1"/>
          </a:solidFill>
          <a:latin typeface="Calibri" pitchFamily="34" charset="0"/>
        </a:defRPr>
      </a:lvl5pPr>
      <a:lvl6pPr marL="435437" algn="ctr" rtl="0" fontAlgn="base">
        <a:spcBef>
          <a:spcPct val="0"/>
        </a:spcBef>
        <a:spcAft>
          <a:spcPct val="0"/>
        </a:spcAft>
        <a:defRPr sz="4191">
          <a:solidFill>
            <a:schemeClr val="tx1"/>
          </a:solidFill>
          <a:latin typeface="Calibri" pitchFamily="34" charset="0"/>
        </a:defRPr>
      </a:lvl6pPr>
      <a:lvl7pPr marL="870875" algn="ctr" rtl="0" fontAlgn="base">
        <a:spcBef>
          <a:spcPct val="0"/>
        </a:spcBef>
        <a:spcAft>
          <a:spcPct val="0"/>
        </a:spcAft>
        <a:defRPr sz="4191">
          <a:solidFill>
            <a:schemeClr val="tx1"/>
          </a:solidFill>
          <a:latin typeface="Calibri" pitchFamily="34" charset="0"/>
        </a:defRPr>
      </a:lvl7pPr>
      <a:lvl8pPr marL="1306312" algn="ctr" rtl="0" fontAlgn="base">
        <a:spcBef>
          <a:spcPct val="0"/>
        </a:spcBef>
        <a:spcAft>
          <a:spcPct val="0"/>
        </a:spcAft>
        <a:defRPr sz="4191">
          <a:solidFill>
            <a:schemeClr val="tx1"/>
          </a:solidFill>
          <a:latin typeface="Calibri" pitchFamily="34" charset="0"/>
        </a:defRPr>
      </a:lvl8pPr>
      <a:lvl9pPr marL="1741749" algn="ctr" rtl="0" fontAlgn="base">
        <a:spcBef>
          <a:spcPct val="0"/>
        </a:spcBef>
        <a:spcAft>
          <a:spcPct val="0"/>
        </a:spcAft>
        <a:defRPr sz="4191">
          <a:solidFill>
            <a:schemeClr val="tx1"/>
          </a:solidFill>
          <a:latin typeface="Calibri" pitchFamily="34" charset="0"/>
        </a:defRPr>
      </a:lvl9pPr>
    </p:titleStyle>
    <p:bodyStyle>
      <a:lvl1pPr marL="326578" indent="-32657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048" kern="1200">
          <a:solidFill>
            <a:schemeClr val="tx1"/>
          </a:solidFill>
          <a:latin typeface="+mn-lt"/>
          <a:ea typeface="+mn-ea"/>
          <a:cs typeface="+mn-cs"/>
        </a:defRPr>
      </a:lvl1pPr>
      <a:lvl2pPr marL="707586" indent="-27214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2pPr>
      <a:lvl3pPr marL="1088593" indent="-21771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286" kern="1200">
          <a:solidFill>
            <a:schemeClr val="tx1"/>
          </a:solidFill>
          <a:latin typeface="+mn-lt"/>
          <a:ea typeface="+mn-ea"/>
          <a:cs typeface="+mn-cs"/>
        </a:defRPr>
      </a:lvl3pPr>
      <a:lvl4pPr marL="1524030" indent="-21771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5" kern="1200">
          <a:solidFill>
            <a:schemeClr val="tx1"/>
          </a:solidFill>
          <a:latin typeface="+mn-lt"/>
          <a:ea typeface="+mn-ea"/>
          <a:cs typeface="+mn-cs"/>
        </a:defRPr>
      </a:lvl4pPr>
      <a:lvl5pPr marL="1959468" indent="-21771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5" kern="1200">
          <a:solidFill>
            <a:schemeClr val="tx1"/>
          </a:solidFill>
          <a:latin typeface="+mn-lt"/>
          <a:ea typeface="+mn-ea"/>
          <a:cs typeface="+mn-cs"/>
        </a:defRPr>
      </a:lvl5pPr>
      <a:lvl6pPr marL="2394905" indent="-217719" algn="l" defTabSz="870875" rtl="0" eaLnBrk="1" latinLnBrk="0" hangingPunct="1">
        <a:spcBef>
          <a:spcPct val="20000"/>
        </a:spcBef>
        <a:buFont typeface="Arial" pitchFamily="34" charset="0"/>
        <a:buChar char="•"/>
        <a:defRPr sz="1905" kern="1200">
          <a:solidFill>
            <a:schemeClr val="tx1"/>
          </a:solidFill>
          <a:latin typeface="+mn-lt"/>
          <a:ea typeface="+mn-ea"/>
          <a:cs typeface="+mn-cs"/>
        </a:defRPr>
      </a:lvl6pPr>
      <a:lvl7pPr marL="2830342" indent="-217719" algn="l" defTabSz="870875" rtl="0" eaLnBrk="1" latinLnBrk="0" hangingPunct="1">
        <a:spcBef>
          <a:spcPct val="20000"/>
        </a:spcBef>
        <a:buFont typeface="Arial" pitchFamily="34" charset="0"/>
        <a:buChar char="•"/>
        <a:defRPr sz="1905" kern="1200">
          <a:solidFill>
            <a:schemeClr val="tx1"/>
          </a:solidFill>
          <a:latin typeface="+mn-lt"/>
          <a:ea typeface="+mn-ea"/>
          <a:cs typeface="+mn-cs"/>
        </a:defRPr>
      </a:lvl7pPr>
      <a:lvl8pPr marL="3265780" indent="-217719" algn="l" defTabSz="870875" rtl="0" eaLnBrk="1" latinLnBrk="0" hangingPunct="1">
        <a:spcBef>
          <a:spcPct val="20000"/>
        </a:spcBef>
        <a:buFont typeface="Arial" pitchFamily="34" charset="0"/>
        <a:buChar char="•"/>
        <a:defRPr sz="1905" kern="1200">
          <a:solidFill>
            <a:schemeClr val="tx1"/>
          </a:solidFill>
          <a:latin typeface="+mn-lt"/>
          <a:ea typeface="+mn-ea"/>
          <a:cs typeface="+mn-cs"/>
        </a:defRPr>
      </a:lvl8pPr>
      <a:lvl9pPr marL="3701217" indent="-217719" algn="l" defTabSz="870875" rtl="0" eaLnBrk="1" latinLnBrk="0" hangingPunct="1">
        <a:spcBef>
          <a:spcPct val="20000"/>
        </a:spcBef>
        <a:buFont typeface="Arial" pitchFamily="34" charset="0"/>
        <a:buChar char="•"/>
        <a:defRPr sz="19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70875" rtl="0" eaLnBrk="1" latinLnBrk="0" hangingPunct="1">
        <a:defRPr sz="1714" kern="1200">
          <a:solidFill>
            <a:schemeClr val="tx1"/>
          </a:solidFill>
          <a:latin typeface="+mn-lt"/>
          <a:ea typeface="+mn-ea"/>
          <a:cs typeface="+mn-cs"/>
        </a:defRPr>
      </a:lvl1pPr>
      <a:lvl2pPr marL="435437" algn="l" defTabSz="870875" rtl="0" eaLnBrk="1" latinLnBrk="0" hangingPunct="1">
        <a:defRPr sz="1714" kern="1200">
          <a:solidFill>
            <a:schemeClr val="tx1"/>
          </a:solidFill>
          <a:latin typeface="+mn-lt"/>
          <a:ea typeface="+mn-ea"/>
          <a:cs typeface="+mn-cs"/>
        </a:defRPr>
      </a:lvl2pPr>
      <a:lvl3pPr marL="870875" algn="l" defTabSz="870875" rtl="0" eaLnBrk="1" latinLnBrk="0" hangingPunct="1">
        <a:defRPr sz="1714" kern="1200">
          <a:solidFill>
            <a:schemeClr val="tx1"/>
          </a:solidFill>
          <a:latin typeface="+mn-lt"/>
          <a:ea typeface="+mn-ea"/>
          <a:cs typeface="+mn-cs"/>
        </a:defRPr>
      </a:lvl3pPr>
      <a:lvl4pPr marL="1306312" algn="l" defTabSz="870875" rtl="0" eaLnBrk="1" latinLnBrk="0" hangingPunct="1">
        <a:defRPr sz="1714" kern="1200">
          <a:solidFill>
            <a:schemeClr val="tx1"/>
          </a:solidFill>
          <a:latin typeface="+mn-lt"/>
          <a:ea typeface="+mn-ea"/>
          <a:cs typeface="+mn-cs"/>
        </a:defRPr>
      </a:lvl4pPr>
      <a:lvl5pPr marL="1741749" algn="l" defTabSz="870875" rtl="0" eaLnBrk="1" latinLnBrk="0" hangingPunct="1">
        <a:defRPr sz="1714" kern="1200">
          <a:solidFill>
            <a:schemeClr val="tx1"/>
          </a:solidFill>
          <a:latin typeface="+mn-lt"/>
          <a:ea typeface="+mn-ea"/>
          <a:cs typeface="+mn-cs"/>
        </a:defRPr>
      </a:lvl5pPr>
      <a:lvl6pPr marL="2177186" algn="l" defTabSz="870875" rtl="0" eaLnBrk="1" latinLnBrk="0" hangingPunct="1">
        <a:defRPr sz="1714" kern="1200">
          <a:solidFill>
            <a:schemeClr val="tx1"/>
          </a:solidFill>
          <a:latin typeface="+mn-lt"/>
          <a:ea typeface="+mn-ea"/>
          <a:cs typeface="+mn-cs"/>
        </a:defRPr>
      </a:lvl6pPr>
      <a:lvl7pPr marL="2612624" algn="l" defTabSz="870875" rtl="0" eaLnBrk="1" latinLnBrk="0" hangingPunct="1">
        <a:defRPr sz="1714" kern="1200">
          <a:solidFill>
            <a:schemeClr val="tx1"/>
          </a:solidFill>
          <a:latin typeface="+mn-lt"/>
          <a:ea typeface="+mn-ea"/>
          <a:cs typeface="+mn-cs"/>
        </a:defRPr>
      </a:lvl7pPr>
      <a:lvl8pPr marL="3048061" algn="l" defTabSz="870875" rtl="0" eaLnBrk="1" latinLnBrk="0" hangingPunct="1">
        <a:defRPr sz="1714" kern="1200">
          <a:solidFill>
            <a:schemeClr val="tx1"/>
          </a:solidFill>
          <a:latin typeface="+mn-lt"/>
          <a:ea typeface="+mn-ea"/>
          <a:cs typeface="+mn-cs"/>
        </a:defRPr>
      </a:lvl8pPr>
      <a:lvl9pPr marL="3483498" algn="l" defTabSz="870875" rtl="0" eaLnBrk="1" latinLnBrk="0" hangingPunct="1">
        <a:defRPr sz="17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17.png"/><Relationship Id="rId4" Type="http://schemas.openxmlformats.org/officeDocument/2006/relationships/image" Target="../media/image3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image" Target="../media/image17.png"/><Relationship Id="rId4" Type="http://schemas.openxmlformats.org/officeDocument/2006/relationships/image" Target="../media/image3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17.png"/><Relationship Id="rId4" Type="http://schemas.openxmlformats.org/officeDocument/2006/relationships/image" Target="../media/image3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jpe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youtube.com/watch?v=lF4KseewuCg" TargetMode="External"/><Relationship Id="rId5" Type="http://schemas.openxmlformats.org/officeDocument/2006/relationships/hyperlink" Target="https://www.youtube.com/watch?v=-47qa4azSAg" TargetMode="External"/><Relationship Id="rId4" Type="http://schemas.openxmlformats.org/officeDocument/2006/relationships/hyperlink" Target="http://cdicomputers.com/company-profile-edu/media-streams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70.jpe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7.png"/><Relationship Id="rId5" Type="http://schemas.openxmlformats.org/officeDocument/2006/relationships/image" Target="../media/image63.png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13" Type="http://schemas.openxmlformats.org/officeDocument/2006/relationships/image" Target="../media/image79.jpeg"/><Relationship Id="rId3" Type="http://schemas.openxmlformats.org/officeDocument/2006/relationships/image" Target="../media/image63.pn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52.png"/><Relationship Id="rId10" Type="http://schemas.openxmlformats.org/officeDocument/2006/relationships/image" Target="../media/image76.png"/><Relationship Id="rId4" Type="http://schemas.openxmlformats.org/officeDocument/2006/relationships/image" Target="../media/image67.png"/><Relationship Id="rId9" Type="http://schemas.openxmlformats.org/officeDocument/2006/relationships/image" Target="../media/image7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10" Type="http://schemas.openxmlformats.org/officeDocument/2006/relationships/image" Target="../media/image93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On-tablet@cdicomputers.com" TargetMode="External"/><Relationship Id="rId7" Type="http://schemas.openxmlformats.org/officeDocument/2006/relationships/image" Target="../media/image97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hyperlink" Target="http://cdicomputers.com/tablets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ov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TextBox 10"/>
          <p:cNvSpPr txBox="1"/>
          <p:nvPr/>
        </p:nvSpPr>
        <p:spPr>
          <a:xfrm>
            <a:off x="228600" y="5943600"/>
            <a:ext cx="8763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 smtClean="0">
                <a:solidFill>
                  <a:schemeClr val="bg1"/>
                </a:solidFill>
              </a:rPr>
              <a:t>© 2015 CDI Computer Dealers Inc. All rights reserved. </a:t>
            </a:r>
            <a:r>
              <a:rPr lang="en-US" sz="900" dirty="0" err="1" smtClean="0">
                <a:solidFill>
                  <a:schemeClr val="bg1"/>
                </a:solidFill>
              </a:rPr>
              <a:t>eduGear</a:t>
            </a:r>
            <a:r>
              <a:rPr lang="en-US" sz="900" dirty="0" smtClean="0">
                <a:solidFill>
                  <a:schemeClr val="bg1"/>
                </a:solidFill>
              </a:rPr>
              <a:t>™, UNOBOOK® are either registered trademarks or trademarks of CDI Computer Dealers Inc., in the United States and/or other countries. Microsoft and Windows are either registered trademarks or trademarks of Microsoft Corporation respectively in the United States and/or other countries. All other trademarks are the property of their respective owners. Descriptions are subject to change without notice. Product may not be exactly as shown. Errors and omissions excepted.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17526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MOBILE TECHNOLOGY FOR THE DIGITAL CLASSROOM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CDI Education Ready Devices</a:t>
            </a:r>
          </a:p>
          <a:p>
            <a:pPr algn="ctr"/>
            <a:endParaRPr lang="en-US" sz="2400" b="1" dirty="0">
              <a:solidFill>
                <a:schemeClr val="bg1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066800" y="2590800"/>
            <a:ext cx="67056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80587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28600" y="1752600"/>
            <a:ext cx="3352800" cy="495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B9B9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/>
        </p:nvSpPr>
        <p:spPr>
          <a:xfrm>
            <a:off x="3581400" y="76200"/>
            <a:ext cx="228600" cy="152400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/>
        </p:nvSpPr>
        <p:spPr>
          <a:xfrm flipH="1">
            <a:off x="0" y="76200"/>
            <a:ext cx="228600" cy="152400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b="1" dirty="0" smtClean="0"/>
              <a:t>SEMI-RUGGED CHROMEBOOK</a:t>
            </a:r>
            <a:endParaRPr lang="en-US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23469362"/>
              </p:ext>
            </p:extLst>
          </p:nvPr>
        </p:nvGraphicFramePr>
        <p:xfrm>
          <a:off x="333469" y="1828800"/>
          <a:ext cx="3171731" cy="4675486"/>
        </p:xfrm>
        <a:graphic>
          <a:graphicData uri="http://schemas.openxmlformats.org/drawingml/2006/table">
            <a:tbl>
              <a:tblPr/>
              <a:tblGrid>
                <a:gridCol w="973437"/>
                <a:gridCol w="2198294"/>
              </a:tblGrid>
              <a:tr h="24602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Model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B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UNOBOOK® 2 in 1 Premium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BF33"/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Screen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11.6 </a:t>
                      </a:r>
                      <a:r>
                        <a:rPr kumimoji="0" lang="en-CA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1366x768 HD LED anti-Glare Scree</a:t>
                      </a:r>
                      <a:r>
                        <a:rPr kumimoji="0" lang="en-US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n</a:t>
                      </a:r>
                      <a:endParaRPr kumimoji="0" lang="en-CA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5798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Processor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Intel Celeron N2930 (2M Cache), up to 2.16GHz-Quad Core-No Fan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Memory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4GB DDR3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Internal Storage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16GB Internal Storage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Wi-Fi  - Bluetooth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Intel® Dual Band Wireless - </a:t>
                      </a:r>
                      <a:r>
                        <a:rPr kumimoji="0" lang="en-US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AC</a:t>
                      </a:r>
                      <a:r>
                        <a:rPr kumimoji="0" lang="en-US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7260 adapter (Wi-Fi 802.11 ac/a/b/g/n 2x2 with Bluetooth* 4.05)</a:t>
                      </a:r>
                      <a:endParaRPr kumimoji="0" lang="en-CA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Webcam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Stereo, Mic that rotates with camera, HD webcam 1.0MP 720P HD Rotatable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100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 /O Ports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Full HDMI,1xUSB 3.0,USB 2.0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Card Reader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 in 1 SDHC/MMC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Audio Ports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Integrated audio, speaker and digital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mic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Battery life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9.5 hours – Field Replaceable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Ruggedness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70 CM drop, water-resistant keyboard, anti-peel keys, reinforced ports and hinges, non-slip texture, Retractable handle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35158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27" y="52812"/>
            <a:ext cx="9144000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28600" y="1752600"/>
            <a:ext cx="3352800" cy="510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2" name="Right Triangle 11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3" name="Right Triangle 12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UNOBOOK® NL141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Starting at $</a:t>
            </a:r>
            <a:r>
              <a:rPr lang="en-US" b="1" dirty="0" smtClean="0">
                <a:solidFill>
                  <a:schemeClr val="bg1"/>
                </a:solidFill>
              </a:rPr>
              <a:t>279.00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0" y="5486400"/>
            <a:ext cx="4724400" cy="619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14" b="1" dirty="0">
                <a:solidFill>
                  <a:schemeClr val="bg1"/>
                </a:solidFill>
              </a:rPr>
              <a:t>Includes: Windows 8.1 Professional and the CDI Software Suite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67770638"/>
              </p:ext>
            </p:extLst>
          </p:nvPr>
        </p:nvGraphicFramePr>
        <p:xfrm>
          <a:off x="381000" y="1828800"/>
          <a:ext cx="3124200" cy="3848887"/>
        </p:xfrm>
        <a:graphic>
          <a:graphicData uri="http://schemas.openxmlformats.org/drawingml/2006/table">
            <a:tbl>
              <a:tblPr/>
              <a:tblGrid>
                <a:gridCol w="958849"/>
                <a:gridCol w="2165351"/>
              </a:tblGrid>
              <a:tr h="25432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Model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UNOBOOK® NL141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3700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Screen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14 inch 1366x768 (non-touch) LCD display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700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Processor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Intel Atom N2808 1.58GHZ Dual Core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700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Internal Storage 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160GB HDD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700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Memory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2GB DDR3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700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Card Reader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Four-in-one SD/MS/MMC/MS-PRO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985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Wi-Fi  - Bluetooth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802.11 b/g/n Wi-Fi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700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Webcam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1.3M pixels web cam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8997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 /O Ports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USB2.0, HDMI, DC-in Jack, RJ45, Combo Audio Jack 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700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Software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Windows 8.1, CDI Education Software Suite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19" name="Picture 18" descr="edugea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33800" y="381000"/>
            <a:ext cx="1630739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8269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Cov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2" name="Right Triangle 11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3" name="Right Triangle 12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038600" y="5486400"/>
            <a:ext cx="4724400" cy="619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14" b="1" dirty="0">
                <a:solidFill>
                  <a:schemeClr val="bg1"/>
                </a:solidFill>
              </a:rPr>
              <a:t>Includes: Windows 8.1 Professional and the CDI Software Suite</a:t>
            </a:r>
          </a:p>
        </p:txBody>
      </p:sp>
      <p:sp>
        <p:nvSpPr>
          <p:cNvPr id="9" name="Rectangle 8"/>
          <p:cNvSpPr/>
          <p:nvPr/>
        </p:nvSpPr>
        <p:spPr>
          <a:xfrm>
            <a:off x="228600" y="1752600"/>
            <a:ext cx="3352800" cy="495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7822692"/>
              </p:ext>
            </p:extLst>
          </p:nvPr>
        </p:nvGraphicFramePr>
        <p:xfrm>
          <a:off x="304800" y="1880824"/>
          <a:ext cx="3200400" cy="3986576"/>
        </p:xfrm>
        <a:graphic>
          <a:graphicData uri="http://schemas.openxmlformats.org/drawingml/2006/table">
            <a:tbl>
              <a:tblPr/>
              <a:tblGrid>
                <a:gridCol w="982236"/>
                <a:gridCol w="2218164"/>
              </a:tblGrid>
              <a:tr h="2644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Model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UNOBOOK® NL11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38478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Screen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11.6 inch 1366x768 (non-touch) LCD display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8478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Processor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Intel Atom N2807 1.33GHZ Dual Core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8478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Internal Storage 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32GB HDD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8478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Memory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2GB DDR3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8478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Card Reader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TF Memory Card Slot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144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Wi-Fi  - Bluetooth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802.11 b/g/n Wi-Fi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8478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Webcam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1.3M pixels web cam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1342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 /O Ports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USB2.0 x 2, Mini HDMI, DC-in Jack, RJ45, Combo Audio Jack 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8478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Software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Windows 8.1, CDI Education Software Suite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UNOBOOK® NL11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Starting at $</a:t>
            </a:r>
            <a:r>
              <a:rPr lang="en-US" b="1" dirty="0" smtClean="0">
                <a:solidFill>
                  <a:schemeClr val="bg1"/>
                </a:solidFill>
              </a:rPr>
              <a:t>269.00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\\onnt4\salesfax\Templates\web\salesrep\Admin\EducationReadyNotebooks\Imagery\N11\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21164" y="1219200"/>
            <a:ext cx="7008636" cy="4673551"/>
          </a:xfrm>
          <a:prstGeom prst="rect">
            <a:avLst/>
          </a:prstGeom>
          <a:noFill/>
        </p:spPr>
      </p:pic>
      <p:pic>
        <p:nvPicPr>
          <p:cNvPr id="16" name="Picture 15" descr="edugea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0" y="533400"/>
            <a:ext cx="1630739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8350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17" descr="Testimonial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grpSp>
        <p:nvGrpSpPr>
          <p:cNvPr id="5" name="Group 15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6" name="Rectangle 5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Triangle 6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Triangle 7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Rectangle 8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COMING SOON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600" y="1752600"/>
            <a:ext cx="3352800" cy="464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7613515"/>
              </p:ext>
            </p:extLst>
          </p:nvPr>
        </p:nvGraphicFramePr>
        <p:xfrm>
          <a:off x="304800" y="1887578"/>
          <a:ext cx="3200400" cy="4424255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066800"/>
                <a:gridCol w="2133600"/>
              </a:tblGrid>
              <a:tr h="24602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Model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Chromebook Semi-rugged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Screen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11.6” 1366 x 768 - Non-touch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Processor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Quad Core processor 1.8GHz</a:t>
                      </a: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Memory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or 4GB DDR3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Internal Storage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16GB EMMC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Wi-Fi  - Bluetooth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 a/b/g/n AC Dual Band MIMO 2x2 Wireless, Bluetooth 4.0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Webcam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1.3 MP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07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I /O Ports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 x USB2.0,Micro-SD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slot, HDMI , Combo Audio Jack , KB has touchpad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Card Reader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in 1 SDHC/MMC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Audio Ports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Integrated audio, speaker and digital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mic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Battery life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+ hours of battery life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Ruggedness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70cm drop, water resistance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3" name="10-Point Star 12"/>
          <p:cNvSpPr/>
          <p:nvPr/>
        </p:nvSpPr>
        <p:spPr>
          <a:xfrm>
            <a:off x="4114800" y="5029200"/>
            <a:ext cx="1600200" cy="1500981"/>
          </a:xfrm>
          <a:prstGeom prst="star10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 $ 200</a:t>
            </a:r>
            <a:endParaRPr lang="en-C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3600" y="914400"/>
            <a:ext cx="3048000" cy="3048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324600" y="1600200"/>
            <a:ext cx="1471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Product Image </a:t>
            </a:r>
          </a:p>
          <a:p>
            <a:pPr algn="ctr"/>
            <a:r>
              <a:rPr lang="en-US" sz="1400" b="1" dirty="0" smtClean="0"/>
              <a:t>Confidential</a:t>
            </a:r>
            <a:endParaRPr lang="en-CA" sz="1400" b="1" dirty="0"/>
          </a:p>
        </p:txBody>
      </p:sp>
      <p:pic>
        <p:nvPicPr>
          <p:cNvPr id="15" name="Picture 14" descr="Untitled-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33800" y="457200"/>
            <a:ext cx="1371600" cy="685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679313" y="1143000"/>
            <a:ext cx="241668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1400" b="1" dirty="0" smtClean="0">
                <a:solidFill>
                  <a:schemeClr val="bg1"/>
                </a:solidFill>
              </a:rPr>
              <a:t>Limited Demo Late March</a:t>
            </a:r>
          </a:p>
          <a:p>
            <a:pPr>
              <a:spcAft>
                <a:spcPts val="1200"/>
              </a:spcAft>
            </a:pPr>
            <a:r>
              <a:rPr lang="en-US" sz="1400" b="1" dirty="0" smtClean="0">
                <a:solidFill>
                  <a:schemeClr val="bg1"/>
                </a:solidFill>
              </a:rPr>
              <a:t>Delivery in Quantity Mid April</a:t>
            </a:r>
            <a:endParaRPr lang="en-CA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895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Content Placeholder 17" descr="Testimoni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5" name="Group 15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6" name="Rectangle 5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Triangle 6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Triangle 7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Rectangle 8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COMING THIS SUMMER</a:t>
            </a:r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16502" y="6172200"/>
            <a:ext cx="2379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Limited Demo Units Late May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Delivery in Quantity July</a:t>
            </a:r>
            <a:endParaRPr lang="en-CA" sz="1400" b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" y="1752600"/>
            <a:ext cx="3352800" cy="50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2902884"/>
              </p:ext>
            </p:extLst>
          </p:nvPr>
        </p:nvGraphicFramePr>
        <p:xfrm>
          <a:off x="304800" y="1887578"/>
          <a:ext cx="3200400" cy="4782249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982236"/>
                <a:gridCol w="2218164"/>
              </a:tblGrid>
              <a:tr h="24602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Model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UNOBOOK® Titan 2in1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Screen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10.1 Wide Screen LED LCD - </a:t>
                      </a:r>
                      <a:r>
                        <a:rPr kumimoji="0" lang="en-US" sz="1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1200 x 800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Touch Screen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Multi-touch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Processor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Intel Bay Trail T 3735F – Quad Core ≤ 1.8 GHz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Memory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2GB DDR3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HDD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64GB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eMMC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Wi-Fi  - Bluetooth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 a/b/g/n  Dual Band MIMO 2x2 Wireless ,Bluetooth &amp; WiDi, 3G/LTE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Webcam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3MP/ 5MP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07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I /O Ports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Micro USB2.0,Micro-SD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slot, Micro-HDMI , Combo Audio Jack , Full size USB 2.0 in KB, RJ45 in KB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Card Reader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in 1 SDHC/MMC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Audio Ports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Integrated audio, speaker and digital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mic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Battery life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8 hours  - Field Replaceable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Ruggedness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70cm drop, water resistance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0" y="1295400"/>
            <a:ext cx="2609535" cy="1905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00" y="2057400"/>
            <a:ext cx="1676400" cy="1768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304800"/>
            <a:ext cx="2644900" cy="16764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716502" y="5715000"/>
            <a:ext cx="22191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b="1" dirty="0" smtClean="0">
                <a:solidFill>
                  <a:schemeClr val="bg1"/>
                </a:solidFill>
              </a:rPr>
              <a:t>TARGET SELL $349  </a:t>
            </a:r>
            <a:endParaRPr lang="en-CA" sz="2000" b="1" dirty="0">
              <a:solidFill>
                <a:schemeClr val="bg1"/>
              </a:solidFill>
            </a:endParaRPr>
          </a:p>
        </p:txBody>
      </p:sp>
      <p:pic>
        <p:nvPicPr>
          <p:cNvPr id="17" name="Picture 16" descr="Untitled-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3800" y="457200"/>
            <a:ext cx="13716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8277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extr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5" name="Group 15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6" name="Rectangle 5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Triangle 6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Triangle 7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Rectangle 8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COMING THIS SUMMER</a:t>
            </a:r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55950" y="6096000"/>
            <a:ext cx="2464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Currently Testing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Available in Qty by June 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" y="1752600"/>
            <a:ext cx="3352800" cy="50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2964964"/>
              </p:ext>
            </p:extLst>
          </p:nvPr>
        </p:nvGraphicFramePr>
        <p:xfrm>
          <a:off x="304800" y="1887578"/>
          <a:ext cx="3200400" cy="4782249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982236"/>
                <a:gridCol w="2218164"/>
              </a:tblGrid>
              <a:tr h="24602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Model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UNOBOOK® 360M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Screen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11.6” Screen LED LCD – </a:t>
                      </a:r>
                      <a:r>
                        <a:rPr kumimoji="0" lang="en-US" sz="1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1366 x 768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Touch Screen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Multi-touch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Processor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Intel Core M 5Y10C – 2GHz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Memory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4GB DDR3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HDD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64/128GB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eMMC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Wi-Fi  - Bluetooth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 a/b/g/n  AC Dual Band MIMO 2x2 Wireless ,Bluetooth &amp; WiDi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Webcam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2MP/ 5MP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07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I /O Ports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USB3.0, Micro SD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slot, Mini TF slot, HDMI , Combo Audio Jack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Card Reader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in 1 SDHC/MMC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Audio Ports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Integrated audio, speaker and digital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mic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Battery life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4 hours  - Field Replaceable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3G/4G</a:t>
                      </a: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3G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733800" y="5791200"/>
            <a:ext cx="22191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000" b="1" dirty="0" smtClean="0">
                <a:solidFill>
                  <a:schemeClr val="bg1"/>
                </a:solidFill>
              </a:rPr>
              <a:t>TARGET SELL $479  </a:t>
            </a:r>
            <a:endParaRPr lang="en-CA" sz="2000" b="1" dirty="0">
              <a:solidFill>
                <a:schemeClr val="bg1"/>
              </a:solidFill>
            </a:endParaRPr>
          </a:p>
        </p:txBody>
      </p:sp>
      <p:pic>
        <p:nvPicPr>
          <p:cNvPr id="13" name="Picture 12" descr="Untitled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33800" y="381000"/>
            <a:ext cx="13716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3016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Content Placeholder 17" descr="Testimonia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CA" dirty="0"/>
          </a:p>
        </p:txBody>
      </p:sp>
      <p:grpSp>
        <p:nvGrpSpPr>
          <p:cNvPr id="5" name="Group 15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6" name="Rectangle 5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Triangle 6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Triangle 7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Rectangle 8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COMING THIS SUMMER</a:t>
            </a:r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33800" y="5943600"/>
            <a:ext cx="24397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11.6” Tablet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Available in Qty by May 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" y="1752600"/>
            <a:ext cx="3352800" cy="487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01019171"/>
              </p:ext>
            </p:extLst>
          </p:nvPr>
        </p:nvGraphicFramePr>
        <p:xfrm>
          <a:off x="304800" y="1847151"/>
          <a:ext cx="3200400" cy="4782249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982236"/>
                <a:gridCol w="2218164"/>
              </a:tblGrid>
              <a:tr h="24602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Model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UNOBOOK® Hard KB 2in1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Screen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11.6” Screen LED LCD – </a:t>
                      </a:r>
                      <a:r>
                        <a:rPr kumimoji="0" lang="en-US" sz="1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1366 x 768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Touch Screen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Multi-touch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Processor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Bay Trail-T Quad Core 3735F 1.8MHz</a:t>
                      </a: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Memory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2GB DDR3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HDD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64GB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eMMC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Wi-Fi  - Bluetooth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 a/b/g/n  Dual Band MIMO 2x2 Wireless ,Bluetooth &amp; WiDi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Webcam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2MP/ 5MP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07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I /O Ports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USB3.0, Micro SD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slot, Mini TF slot, HDMI , Combo Audio Jack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Card Reader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in 1 SDHC/MMC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Audio Ports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Integrated audio, speaker and digital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mic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Battery life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8 hours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3G/4G</a:t>
                      </a: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3G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733800" y="5638800"/>
            <a:ext cx="22191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b="1" dirty="0" smtClean="0">
                <a:solidFill>
                  <a:schemeClr val="bg1"/>
                </a:solidFill>
              </a:rPr>
              <a:t>TARGET SELL $359  </a:t>
            </a:r>
            <a:endParaRPr lang="en-CA" sz="2000" b="1" dirty="0">
              <a:solidFill>
                <a:schemeClr val="bg1"/>
              </a:solidFill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4311650" y="1600200"/>
            <a:ext cx="106363" cy="0"/>
          </a:xfrm>
          <a:prstGeom prst="rect">
            <a:avLst/>
          </a:prstGeom>
          <a:solidFill>
            <a:srgbClr val="4D9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7457" rIns="20631" bIns="0" numCol="1" anchor="b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1037" name="Picture 13" descr="https://mail.google.com/mail/u/0/images/cleardo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1650" y="1600200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mail.google.com/mail/u/0/images/cleardo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1650" y="1600200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ttps://mail.google.com/mail/u/0/images/cleardo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1650" y="1600200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mail.google.com/mail/u/0/images/cleardo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1650" y="1554163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Untitled-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33800" y="457200"/>
            <a:ext cx="1371600" cy="685800"/>
          </a:xfrm>
          <a:prstGeom prst="rect">
            <a:avLst/>
          </a:prstGeom>
        </p:spPr>
      </p:pic>
      <p:pic>
        <p:nvPicPr>
          <p:cNvPr id="24" name="Picture 23" descr="Untitled-2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14800" y="838200"/>
            <a:ext cx="4552950" cy="2803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3306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Content Placeholder 17" descr="Testimonia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CA" dirty="0"/>
          </a:p>
        </p:txBody>
      </p:sp>
      <p:grpSp>
        <p:nvGrpSpPr>
          <p:cNvPr id="3" name="Group 15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6" name="Rectangle 5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Triangle 6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Triangle 7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Rectangle 8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COMING THIS SUMMER</a:t>
            </a:r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33800" y="5943600"/>
            <a:ext cx="4061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11.6” Tablet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Available in Qty by June – Demos in </a:t>
            </a:r>
            <a:r>
              <a:rPr lang="en-US" dirty="0" smtClean="0">
                <a:solidFill>
                  <a:schemeClr val="bg1"/>
                </a:solidFill>
              </a:rPr>
              <a:t>April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" y="1752600"/>
            <a:ext cx="3352800" cy="487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01019171"/>
              </p:ext>
            </p:extLst>
          </p:nvPr>
        </p:nvGraphicFramePr>
        <p:xfrm>
          <a:off x="304800" y="1847151"/>
          <a:ext cx="3200400" cy="4564463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982236"/>
                <a:gridCol w="2218164"/>
              </a:tblGrid>
              <a:tr h="24602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Model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UNOBOOK® </a:t>
                      </a: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11.6” M116 Tablet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solidFill>
                      <a:srgbClr val="C00000"/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Screen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1920x1080 11.6” Full HD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eDP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Panel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Keyboard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Attachable USB Keyboard with Touchpad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Processor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Intel </a:t>
                      </a:r>
                      <a:r>
                        <a:rPr kumimoji="0" lang="es-E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Core</a:t>
                      </a:r>
                      <a:r>
                        <a:rPr kumimoji="0" lang="es-E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M CPU 5Y10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Memory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4GB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DDR3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HDD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64GB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eMMC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Wi-Fi  - Bluetooth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 a/b/g/n 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&amp;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ACDual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Band MIMO 2x2 Wireless ,Bluetooth &amp; WiDi </a:t>
                      </a:r>
                      <a:endParaRPr kumimoji="0" lang="en-US" sz="10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3G Option ($29)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Camera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2MP Front, 5MP Rear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5707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I /O Ports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2xUSB3.0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Micro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TF slot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Micor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HDMI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Combo Audio Jack, SIM Slot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Card Reader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Micro TF slot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Audio Ports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Integrated audio, speaker and digital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mic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Battery life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hours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733800" y="5638800"/>
            <a:ext cx="22191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b="1" dirty="0" smtClean="0">
                <a:solidFill>
                  <a:schemeClr val="bg1"/>
                </a:solidFill>
              </a:rPr>
              <a:t>TARGET SELL </a:t>
            </a:r>
            <a:r>
              <a:rPr lang="en-US" sz="2000" b="1" dirty="0" smtClean="0">
                <a:solidFill>
                  <a:schemeClr val="bg1"/>
                </a:solidFill>
              </a:rPr>
              <a:t>$559  </a:t>
            </a:r>
            <a:endParaRPr lang="en-CA" sz="2000" b="1" dirty="0">
              <a:solidFill>
                <a:schemeClr val="bg1"/>
              </a:solidFill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4311650" y="1600200"/>
            <a:ext cx="106363" cy="0"/>
          </a:xfrm>
          <a:prstGeom prst="rect">
            <a:avLst/>
          </a:prstGeom>
          <a:solidFill>
            <a:srgbClr val="4D9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7457" rIns="20631" bIns="0" numCol="1" anchor="b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1037" name="Picture 13" descr="https://mail.google.com/mail/u/0/images/cleardo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1650" y="1600200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mail.google.com/mail/u/0/images/cleardo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1650" y="1600200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ttps://mail.google.com/mail/u/0/images/cleardo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1650" y="1600200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mail.google.com/mail/u/0/images/cleardo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1650" y="1554163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Untitled-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9800" y="5562600"/>
            <a:ext cx="1371600" cy="685800"/>
          </a:xfrm>
          <a:prstGeom prst="rect">
            <a:avLst/>
          </a:prstGeom>
        </p:spPr>
      </p:pic>
      <p:pic>
        <p:nvPicPr>
          <p:cNvPr id="20" name="Picture 19" descr="WP_20150316_001.jpg"/>
          <p:cNvPicPr>
            <a:picLocks noChangeAspect="1"/>
          </p:cNvPicPr>
          <p:nvPr/>
        </p:nvPicPr>
        <p:blipFill>
          <a:blip r:embed="rId6" cstate="print"/>
          <a:srcRect l="20000" r="23334"/>
          <a:stretch>
            <a:fillRect/>
          </a:stretch>
        </p:blipFill>
        <p:spPr>
          <a:xfrm>
            <a:off x="4800600" y="381000"/>
            <a:ext cx="2971800" cy="29435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03306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Content Placeholder 17" descr="Testimonia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CA" dirty="0"/>
          </a:p>
        </p:txBody>
      </p:sp>
      <p:grpSp>
        <p:nvGrpSpPr>
          <p:cNvPr id="3" name="Group 15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6" name="Rectangle 5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Triangle 6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Triangle 7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Rectangle 8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COMING THIS SUMMER</a:t>
            </a:r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33800" y="5943600"/>
            <a:ext cx="40283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11.6” Tablet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Available in Qty by June – Demos in May 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" y="1752600"/>
            <a:ext cx="3352800" cy="487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01019171"/>
              </p:ext>
            </p:extLst>
          </p:nvPr>
        </p:nvGraphicFramePr>
        <p:xfrm>
          <a:off x="304800" y="1847151"/>
          <a:ext cx="3200400" cy="4782249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982236"/>
                <a:gridCol w="2218164"/>
              </a:tblGrid>
              <a:tr h="24602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Model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UNOBOOK® Rugged 11.6” NB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Screen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11.6”TN 1366 x 768 ( w/o Touch)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Housing</a:t>
                      </a: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 CM Semi-Rugged design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Processor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Bay Trail-T Quad Core 3735F 1.8MHz</a:t>
                      </a: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Memory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2GB DDR3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HDD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64GB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eMMC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Wi-Fi  - Bluetooth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802.11 a/b/g/n  Dual Band MIMO 2x2 Wireless ,Bluetooth &amp; WiDi (3g?)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Webcam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1MP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07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I /O Ports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2xUSB2.0, Micro SD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slot, HDMI , Combo Audio Jack, SIM Slot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Card Reader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in 1 SDHC/MMC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Audio Ports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Integrated audio, speaker and digital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mic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Battery life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11 hours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3G/4G</a:t>
                      </a: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3G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733800" y="5638800"/>
            <a:ext cx="22191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b="1" dirty="0" smtClean="0">
                <a:solidFill>
                  <a:schemeClr val="bg1"/>
                </a:solidFill>
              </a:rPr>
              <a:t>TARGET SELL $259  </a:t>
            </a:r>
            <a:endParaRPr lang="en-CA" sz="2000" b="1" dirty="0">
              <a:solidFill>
                <a:schemeClr val="bg1"/>
              </a:solidFill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4311650" y="1600200"/>
            <a:ext cx="106363" cy="0"/>
          </a:xfrm>
          <a:prstGeom prst="rect">
            <a:avLst/>
          </a:prstGeom>
          <a:solidFill>
            <a:srgbClr val="4D9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7457" rIns="20631" bIns="0" numCol="1" anchor="b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1037" name="Picture 13" descr="https://mail.google.com/mail/u/0/images/cleardo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1650" y="1600200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mail.google.com/mail/u/0/images/cleardo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1650" y="1600200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ttps://mail.google.com/mail/u/0/images/cleardo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1650" y="1600200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mail.google.com/mail/u/0/images/cleardo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1650" y="1554163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Untitled-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9800" y="5562600"/>
            <a:ext cx="1371600" cy="685800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457200"/>
            <a:ext cx="3352800" cy="27577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03306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28600" y="1676400"/>
            <a:ext cx="3352800" cy="32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 smtClean="0">
              <a:solidFill>
                <a:srgbClr val="0156A4"/>
              </a:solidFill>
            </a:endParaRPr>
          </a:p>
        </p:txBody>
      </p:sp>
      <p:grpSp>
        <p:nvGrpSpPr>
          <p:cNvPr id="9" name="Group 15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Triangle 10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EF75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/>
              <a:t>mobiLAB</a:t>
            </a:r>
            <a:r>
              <a:rPr lang="en-US" b="1" dirty="0" smtClean="0"/>
              <a:t>® STORAGE AND CHARGING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914400" y="2286000"/>
            <a:ext cx="2514600" cy="411480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CDI also offers a variety of storage and charging options</a:t>
            </a:r>
          </a:p>
          <a:p>
            <a:pPr marL="0" indent="0">
              <a:lnSpc>
                <a:spcPct val="110000"/>
              </a:lnSpc>
              <a:buNone/>
            </a:pPr>
            <a:endParaRPr lang="en-US" sz="16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Carts with capacity to store 20 – 32 devices  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4" name="Picture 13" descr="pwr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81000" y="2362200"/>
            <a:ext cx="381000" cy="381000"/>
          </a:xfrm>
          <a:prstGeom prst="rect">
            <a:avLst/>
          </a:prstGeom>
        </p:spPr>
      </p:pic>
      <p:pic>
        <p:nvPicPr>
          <p:cNvPr id="16" name="Picture 15" descr="icons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3657600"/>
            <a:ext cx="457200" cy="457200"/>
          </a:xfrm>
          <a:prstGeom prst="rect">
            <a:avLst/>
          </a:prstGeom>
        </p:spPr>
      </p:pic>
      <p:pic>
        <p:nvPicPr>
          <p:cNvPr id="17" name="Picture 16" descr="Untitled-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33800" y="457200"/>
            <a:ext cx="13716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66830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8600" y="1676400"/>
            <a:ext cx="3352800" cy="480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b="1" dirty="0" smtClean="0">
              <a:solidFill>
                <a:srgbClr val="0156A4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Triangle 7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rgbClr val="0026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ight Triangle 8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rgbClr val="0026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 9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015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What is a CDI </a:t>
            </a:r>
          </a:p>
          <a:p>
            <a:pPr algn="ctr"/>
            <a:r>
              <a:rPr lang="en-US" b="1" dirty="0" smtClean="0"/>
              <a:t>“Education Ready “</a:t>
            </a:r>
          </a:p>
          <a:p>
            <a:pPr algn="ctr"/>
            <a:r>
              <a:rPr lang="en-US" b="1" dirty="0" smtClean="0"/>
              <a:t>Mobile Device</a:t>
            </a:r>
            <a:endParaRPr lang="en-US" b="1" dirty="0"/>
          </a:p>
        </p:txBody>
      </p:sp>
      <p:sp>
        <p:nvSpPr>
          <p:cNvPr id="11" name="Rectangle 10"/>
          <p:cNvSpPr/>
          <p:nvPr/>
        </p:nvSpPr>
        <p:spPr>
          <a:xfrm>
            <a:off x="914400" y="1828800"/>
            <a:ext cx="2487170" cy="1320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Starts with a mobile device of various form factors that is either purpose built or meets the requirements for use in a classroom environment.</a:t>
            </a:r>
            <a:endParaRPr lang="en-US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3276600"/>
            <a:ext cx="2514600" cy="829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Comes bundled with management  tools for both IT and Teachers .</a:t>
            </a:r>
            <a:endParaRPr lang="en-US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14400" y="4191000"/>
            <a:ext cx="2405901" cy="583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Includes free access to on-line tools, content and curriculum </a:t>
            </a:r>
            <a:endParaRPr lang="en-US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7" name="Picture 16" descr="referesh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67738" y="1905000"/>
            <a:ext cx="670462" cy="685800"/>
          </a:xfrm>
          <a:prstGeom prst="rect">
            <a:avLst/>
          </a:prstGeom>
        </p:spPr>
      </p:pic>
      <p:pic>
        <p:nvPicPr>
          <p:cNvPr id="15" name="Picture 14" descr="aaaa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5715000"/>
            <a:ext cx="411900" cy="4119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914400" y="4876800"/>
            <a:ext cx="2405901" cy="829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Available Professional Development for HW, SW and teaching methods  </a:t>
            </a:r>
            <a:endParaRPr lang="en-US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3" name="Picture 22" descr="software-box-xx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4800" y="4114800"/>
            <a:ext cx="457200" cy="457200"/>
          </a:xfrm>
          <a:prstGeom prst="rect">
            <a:avLst/>
          </a:prstGeom>
        </p:spPr>
      </p:pic>
      <p:pic>
        <p:nvPicPr>
          <p:cNvPr id="24" name="Picture 23" descr="al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4320" y="4800600"/>
            <a:ext cx="533400" cy="53340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914400" y="5791200"/>
            <a:ext cx="2405901" cy="32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Robust Warranty coverage</a:t>
            </a:r>
            <a:endParaRPr lang="en-US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6" name="Picture 25" descr="rightsize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4800" y="3276600"/>
            <a:ext cx="495301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9808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228600"/>
            <a:ext cx="5334000" cy="662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6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ight Triangle 8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rgbClr val="0026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Triangle 9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rgbClr val="0026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015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DEVICE MANAGEMENT - MDM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26668" y="2057400"/>
            <a:ext cx="4102532" cy="4572000"/>
          </a:xfrm>
        </p:spPr>
        <p:txBody>
          <a:bodyPr>
            <a:noAutofit/>
          </a:bodyPr>
          <a:lstStyle/>
          <a:p>
            <a:pPr marL="0" indent="0">
              <a:spcAft>
                <a:spcPts val="571"/>
              </a:spcAft>
              <a:buNone/>
            </a:pP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Centrally Manage Mobile Devices </a:t>
            </a:r>
            <a:r>
              <a:rPr lang="en-CA" sz="1400" dirty="0" smtClean="0">
                <a:solidFill>
                  <a:schemeClr val="bg2">
                    <a:lumMod val="25000"/>
                  </a:schemeClr>
                </a:solidFill>
              </a:rPr>
              <a:t>–  </a:t>
            </a:r>
            <a:r>
              <a:rPr lang="en-CA" sz="1400" dirty="0">
                <a:solidFill>
                  <a:schemeClr val="bg2">
                    <a:lumMod val="25000"/>
                  </a:schemeClr>
                </a:solidFill>
              </a:rPr>
              <a:t>a unified console for mobile devices with centralized policy and control across multiple platforms.</a:t>
            </a:r>
          </a:p>
          <a:p>
            <a:pPr marL="0" indent="0">
              <a:spcAft>
                <a:spcPts val="571"/>
              </a:spcAft>
              <a:buNone/>
            </a:pP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Proactively Secure Mobile Devices</a:t>
            </a:r>
            <a:r>
              <a:rPr lang="en-CA" sz="1400" dirty="0">
                <a:solidFill>
                  <a:schemeClr val="bg2">
                    <a:lumMod val="25000"/>
                  </a:schemeClr>
                </a:solidFill>
              </a:rPr>
              <a:t> - dynamic security and compliance features continuously monitor devices and take action.</a:t>
            </a:r>
          </a:p>
          <a:p>
            <a:pPr marL="0" indent="0" fontAlgn="t">
              <a:spcAft>
                <a:spcPts val="571"/>
              </a:spcAft>
              <a:buNone/>
            </a:pP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Streamline Mobile Device Management Support</a:t>
            </a:r>
            <a:r>
              <a:rPr lang="en-CA" sz="1400" dirty="0">
                <a:solidFill>
                  <a:schemeClr val="bg2">
                    <a:lumMod val="25000"/>
                  </a:schemeClr>
                </a:solidFill>
              </a:rPr>
              <a:t> - helps you diagnose and resolve device, user or app issues in real time. </a:t>
            </a:r>
          </a:p>
          <a:p>
            <a:pPr marL="0" indent="0" fontAlgn="t">
              <a:spcAft>
                <a:spcPts val="571"/>
              </a:spcAft>
              <a:buNone/>
            </a:pP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Monitor and Report on Mobile Devices </a:t>
            </a:r>
            <a:r>
              <a:rPr lang="en-CA" sz="1400" dirty="0">
                <a:solidFill>
                  <a:schemeClr val="bg2">
                    <a:lumMod val="25000"/>
                  </a:schemeClr>
                </a:solidFill>
              </a:rPr>
              <a:t>- dashboards deliver an interactive, graphical summary of your operations and compliance, allowing IT to report in real-time across the entire enterprise.</a:t>
            </a:r>
          </a:p>
          <a:p>
            <a:pPr marL="0" indent="0" fontAlgn="t">
              <a:spcAft>
                <a:spcPts val="571"/>
              </a:spcAft>
              <a:buNone/>
            </a:pP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Inventory Management</a:t>
            </a:r>
            <a:r>
              <a:rPr lang="en-CA" sz="1400" dirty="0">
                <a:solidFill>
                  <a:schemeClr val="bg2">
                    <a:lumMod val="25000"/>
                  </a:schemeClr>
                </a:solidFill>
              </a:rPr>
              <a:t> - detailed hardware and software inventory </a:t>
            </a:r>
            <a:r>
              <a:rPr lang="en-CA" sz="1400" dirty="0" smtClean="0">
                <a:solidFill>
                  <a:schemeClr val="bg2">
                    <a:lumMod val="25000"/>
                  </a:schemeClr>
                </a:solidFill>
              </a:rPr>
              <a:t>reports.</a:t>
            </a:r>
            <a:endParaRPr lang="en-CA" sz="1400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 fontAlgn="t">
              <a:spcAft>
                <a:spcPts val="571"/>
              </a:spcAft>
              <a:buNone/>
            </a:pP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Security</a:t>
            </a:r>
            <a:r>
              <a:rPr lang="en-CA" sz="1400" dirty="0">
                <a:solidFill>
                  <a:schemeClr val="bg2">
                    <a:lumMod val="25000"/>
                  </a:schemeClr>
                </a:solidFill>
              </a:rPr>
              <a:t> - privacy settings block collection of personally identifiable </a:t>
            </a:r>
            <a:r>
              <a:rPr lang="en-CA" sz="1400" dirty="0" smtClean="0">
                <a:solidFill>
                  <a:schemeClr val="bg2">
                    <a:lumMod val="25000"/>
                  </a:schemeClr>
                </a:solidFill>
              </a:rPr>
              <a:t>information. </a:t>
            </a:r>
            <a:endParaRPr lang="en-CA" sz="1400" dirty="0">
              <a:solidFill>
                <a:schemeClr val="bg2">
                  <a:lumMod val="25000"/>
                </a:schemeClr>
              </a:solidFill>
            </a:endParaRPr>
          </a:p>
          <a:p>
            <a:pPr fontAlgn="t">
              <a:spcAft>
                <a:spcPts val="571"/>
              </a:spcAft>
            </a:pPr>
            <a:endParaRPr lang="en-CA" sz="14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spcAft>
                <a:spcPts val="571"/>
              </a:spcAft>
            </a:pPr>
            <a:endParaRPr lang="en-CA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5" name="Picture 14" descr="sec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" y="5943600"/>
            <a:ext cx="277091" cy="277091"/>
          </a:xfrm>
          <a:prstGeom prst="rect">
            <a:avLst/>
          </a:prstGeom>
        </p:spPr>
      </p:pic>
      <p:pic>
        <p:nvPicPr>
          <p:cNvPr id="16" name="Picture 15" descr="analyze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7927" y="4419600"/>
            <a:ext cx="415636" cy="415636"/>
          </a:xfrm>
          <a:prstGeom prst="rect">
            <a:avLst/>
          </a:prstGeom>
        </p:spPr>
      </p:pic>
      <p:pic>
        <p:nvPicPr>
          <p:cNvPr id="17" name="Picture 16" descr="icon.png"/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05245" y="2162463"/>
            <a:ext cx="381000" cy="381000"/>
          </a:xfrm>
          <a:prstGeom prst="rect">
            <a:avLst/>
          </a:prstGeom>
        </p:spPr>
      </p:pic>
      <p:pic>
        <p:nvPicPr>
          <p:cNvPr id="18" name="Picture 17" descr="key.pn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07522"/>
              </a:clrFrom>
              <a:clrTo>
                <a:srgbClr val="F07522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41806" y="3013555"/>
            <a:ext cx="307879" cy="307879"/>
          </a:xfrm>
          <a:prstGeom prst="rect">
            <a:avLst/>
          </a:prstGeom>
        </p:spPr>
      </p:pic>
      <p:pic>
        <p:nvPicPr>
          <p:cNvPr id="19" name="Picture 18" descr="optimize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34109" y="3568025"/>
            <a:ext cx="323273" cy="323273"/>
          </a:xfrm>
          <a:prstGeom prst="rect">
            <a:avLst/>
          </a:prstGeom>
        </p:spPr>
      </p:pic>
      <p:pic>
        <p:nvPicPr>
          <p:cNvPr id="20" name="Picture 19" descr="2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457200" y="5334000"/>
            <a:ext cx="277091" cy="27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5482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28600" y="1752600"/>
            <a:ext cx="3352800" cy="487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8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Triangle 10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rgbClr val="0026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rgbClr val="0026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015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DEVICE MANAGEMENT - MDM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1" y="2019300"/>
            <a:ext cx="2362200" cy="4457700"/>
          </a:xfrm>
        </p:spPr>
        <p:txBody>
          <a:bodyPr>
            <a:noAutofit/>
          </a:bodyPr>
          <a:lstStyle/>
          <a:p>
            <a:pPr marL="0" indent="0">
              <a:spcAft>
                <a:spcPts val="1800"/>
              </a:spcAft>
              <a:buNone/>
            </a:pPr>
            <a:r>
              <a:rPr lang="en-US" sz="1400" b="1" dirty="0">
                <a:solidFill>
                  <a:schemeClr val="bg2">
                    <a:lumMod val="25000"/>
                  </a:schemeClr>
                </a:solidFill>
              </a:rPr>
              <a:t>MDM options – Meraki free with any CDI ER device or Maas360 </a:t>
            </a:r>
            <a:endParaRPr lang="en-US" sz="1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spcAft>
                <a:spcPts val="1800"/>
              </a:spcAft>
              <a:buNone/>
            </a:pP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Either </a:t>
            </a:r>
            <a:r>
              <a:rPr lang="en-US" sz="1400" b="1" dirty="0">
                <a:solidFill>
                  <a:schemeClr val="bg2">
                    <a:lumMod val="25000"/>
                  </a:schemeClr>
                </a:solidFill>
              </a:rPr>
              <a:t>provides inventory management, application delivery and control </a:t>
            </a:r>
          </a:p>
          <a:p>
            <a:pPr marL="0" indent="0">
              <a:spcAft>
                <a:spcPts val="1800"/>
              </a:spcAft>
              <a:buNone/>
            </a:pPr>
            <a:r>
              <a:rPr lang="en-US" sz="1400" b="1" dirty="0">
                <a:solidFill>
                  <a:schemeClr val="bg2">
                    <a:lumMod val="25000"/>
                  </a:schemeClr>
                </a:solidFill>
              </a:rPr>
              <a:t>GEO Fencing, Time fencing</a:t>
            </a:r>
          </a:p>
          <a:p>
            <a:pPr marL="0" indent="0">
              <a:spcAft>
                <a:spcPts val="1800"/>
              </a:spcAft>
              <a:buNone/>
            </a:pPr>
            <a:r>
              <a:rPr lang="en-US" sz="1400" b="1" dirty="0">
                <a:solidFill>
                  <a:schemeClr val="bg2">
                    <a:lumMod val="25000"/>
                  </a:schemeClr>
                </a:solidFill>
              </a:rPr>
              <a:t>Security policies setting and </a:t>
            </a:r>
            <a:br>
              <a:rPr lang="en-US" sz="14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1400" b="1" dirty="0">
                <a:solidFill>
                  <a:schemeClr val="bg2">
                    <a:lumMod val="25000"/>
                  </a:schemeClr>
                </a:solidFill>
              </a:rPr>
              <a:t>deployment</a:t>
            </a:r>
          </a:p>
          <a:p>
            <a:pPr marL="0" indent="0">
              <a:spcAft>
                <a:spcPts val="1800"/>
              </a:spcAft>
              <a:buNone/>
            </a:pP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Support a multi-OS strategy </a:t>
            </a:r>
          </a:p>
          <a:p>
            <a:pPr marL="0" indent="0">
              <a:spcAft>
                <a:spcPts val="1800"/>
              </a:spcAft>
              <a:buNone/>
            </a:pP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Monitor and manage all school </a:t>
            </a:r>
            <a:r>
              <a:rPr lang="en-CA" sz="1400" b="1" dirty="0" smtClean="0">
                <a:solidFill>
                  <a:schemeClr val="bg2">
                    <a:lumMod val="25000"/>
                  </a:schemeClr>
                </a:solidFill>
              </a:rPr>
              <a:t>devices</a:t>
            </a: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, apps and documents </a:t>
            </a:r>
            <a:r>
              <a:rPr lang="en-CA" sz="1400" b="1" dirty="0" smtClean="0">
                <a:solidFill>
                  <a:schemeClr val="bg2">
                    <a:lumMod val="25000"/>
                  </a:schemeClr>
                </a:solidFill>
              </a:rPr>
              <a:t>from </a:t>
            </a: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a single console</a:t>
            </a:r>
          </a:p>
          <a:p>
            <a:pPr marL="0" indent="0">
              <a:spcAft>
                <a:spcPts val="1800"/>
              </a:spcAft>
              <a:buNone/>
            </a:pPr>
            <a:endParaRPr lang="en-US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9448800" y="2228474"/>
            <a:ext cx="5155781" cy="2504397"/>
          </a:xfrm>
          <a:prstGeom prst="rect">
            <a:avLst/>
          </a:prstGeom>
        </p:spPr>
      </p:pic>
      <p:pic>
        <p:nvPicPr>
          <p:cNvPr id="19" name="Picture 18" descr="site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4042" y="5059085"/>
            <a:ext cx="351115" cy="351115"/>
          </a:xfrm>
          <a:prstGeom prst="rect">
            <a:avLst/>
          </a:prstGeom>
        </p:spPr>
      </p:pic>
      <p:pic>
        <p:nvPicPr>
          <p:cNvPr id="20" name="Picture 19" descr="zoom-xx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199" y="5562600"/>
            <a:ext cx="304800" cy="304800"/>
          </a:xfrm>
          <a:prstGeom prst="rect">
            <a:avLst/>
          </a:prstGeom>
        </p:spPr>
      </p:pic>
      <p:pic>
        <p:nvPicPr>
          <p:cNvPr id="21" name="Picture 20" descr="padlock-4-x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199" y="4419600"/>
            <a:ext cx="304800" cy="304800"/>
          </a:xfrm>
          <a:prstGeom prst="rect">
            <a:avLst/>
          </a:prstGeom>
        </p:spPr>
      </p:pic>
      <p:pic>
        <p:nvPicPr>
          <p:cNvPr id="22" name="Picture 21" descr="linked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81000" y="2971801"/>
            <a:ext cx="457199" cy="457199"/>
          </a:xfrm>
          <a:prstGeom prst="rect">
            <a:avLst/>
          </a:prstGeom>
        </p:spPr>
      </p:pic>
      <p:pic>
        <p:nvPicPr>
          <p:cNvPr id="23" name="Picture 22" descr="hist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457200" y="3810000"/>
            <a:ext cx="304800" cy="304800"/>
          </a:xfrm>
          <a:prstGeom prst="rect">
            <a:avLst/>
          </a:prstGeom>
        </p:spPr>
      </p:pic>
      <p:pic>
        <p:nvPicPr>
          <p:cNvPr id="24" name="Picture 23" descr="optimize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19099" y="2057400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8754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28600" y="1752600"/>
            <a:ext cx="3352800" cy="510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8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Triangle 10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rgbClr val="0026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rgbClr val="0026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015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DEVICE MANAGEMENT - MDM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868" y="1905000"/>
            <a:ext cx="2620332" cy="495300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CA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Quarantine new devices automatically until authorized to access your network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CA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Authenticate against Active Directory /LDAP, one-time passcode or SAML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CA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Push email, Wi-Fi and VPN profiles over-the-air (OTA)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CA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Remotely locate, block or wipe (full and selective) devices that are lost, stolen or no longer authorized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CA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Set security policies to </a:t>
            </a:r>
            <a:r>
              <a:rPr lang="en-CA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whitelist</a:t>
            </a:r>
            <a:r>
              <a:rPr lang="en-CA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blacklist and </a:t>
            </a:r>
            <a:br>
              <a:rPr lang="en-CA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CA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require apps on devices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CA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Manage more devices </a:t>
            </a:r>
            <a:r>
              <a:rPr lang="en-CA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without </a:t>
            </a:r>
            <a:r>
              <a:rPr lang="en-CA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adding resources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endParaRPr lang="en-CA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6" name="Picture 15" descr="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249" y="3443766"/>
            <a:ext cx="407100" cy="407100"/>
          </a:xfrm>
          <a:prstGeom prst="rect">
            <a:avLst/>
          </a:prstGeom>
        </p:spPr>
      </p:pic>
      <p:pic>
        <p:nvPicPr>
          <p:cNvPr id="17" name="Picture 16" descr="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5824" y="2757966"/>
            <a:ext cx="407100" cy="407100"/>
          </a:xfrm>
          <a:prstGeom prst="rect">
            <a:avLst/>
          </a:prstGeom>
        </p:spPr>
      </p:pic>
      <p:pic>
        <p:nvPicPr>
          <p:cNvPr id="18" name="Picture 17" descr="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3242" y="5962324"/>
            <a:ext cx="407100" cy="407100"/>
          </a:xfrm>
          <a:prstGeom prst="rect">
            <a:avLst/>
          </a:prstGeom>
        </p:spPr>
      </p:pic>
      <p:pic>
        <p:nvPicPr>
          <p:cNvPr id="19" name="Picture 18" descr="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1000" y="4241100"/>
            <a:ext cx="407100" cy="407100"/>
          </a:xfrm>
          <a:prstGeom prst="rect">
            <a:avLst/>
          </a:prstGeom>
        </p:spPr>
      </p:pic>
      <p:pic>
        <p:nvPicPr>
          <p:cNvPr id="20" name="Picture 19" descr="3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0249" y="5203487"/>
            <a:ext cx="407100" cy="407100"/>
          </a:xfrm>
          <a:prstGeom prst="rect">
            <a:avLst/>
          </a:prstGeom>
        </p:spPr>
      </p:pic>
      <p:pic>
        <p:nvPicPr>
          <p:cNvPr id="21" name="Picture 20" descr="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5824" y="1960632"/>
            <a:ext cx="407100" cy="40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215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8600" y="1752600"/>
            <a:ext cx="3352800" cy="510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7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Triangle 9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rgbClr val="0026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Triangle 10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rgbClr val="0026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015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DEVICE MANAGEMENT - CLASSROOM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9152" y="1869140"/>
            <a:ext cx="2612248" cy="4226859"/>
          </a:xfrm>
        </p:spPr>
        <p:txBody>
          <a:bodyPr>
            <a:noAutofit/>
          </a:bodyPr>
          <a:lstStyle/>
          <a:p>
            <a:pPr marL="233363" indent="-233363">
              <a:spcAft>
                <a:spcPts val="571"/>
              </a:spcAft>
              <a:buNone/>
            </a:pPr>
            <a:r>
              <a:rPr lang="en-CA" sz="1400" b="1" dirty="0" smtClean="0">
                <a:solidFill>
                  <a:schemeClr val="bg2">
                    <a:lumMod val="25000"/>
                  </a:schemeClr>
                </a:solidFill>
              </a:rPr>
              <a:t>MANAGE</a:t>
            </a:r>
          </a:p>
          <a:p>
            <a:pPr marL="233363" lvl="1" indent="-233363">
              <a:spcAft>
                <a:spcPts val="571"/>
              </a:spcAft>
              <a:buFont typeface="Wingdings" pitchFamily="2" charset="2"/>
              <a:buChar char="ü"/>
            </a:pPr>
            <a:r>
              <a:rPr lang="en-CA" sz="1400" b="1" dirty="0" smtClean="0">
                <a:solidFill>
                  <a:schemeClr val="bg2">
                    <a:lumMod val="25000"/>
                  </a:schemeClr>
                </a:solidFill>
              </a:rPr>
              <a:t>Remote </a:t>
            </a: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control – manage device - lock</a:t>
            </a:r>
          </a:p>
          <a:p>
            <a:pPr marL="233363" indent="-233363">
              <a:spcAft>
                <a:spcPts val="571"/>
              </a:spcAft>
              <a:buNone/>
            </a:pPr>
            <a:r>
              <a:rPr lang="en-CA" sz="1400" b="1" dirty="0" smtClean="0">
                <a:solidFill>
                  <a:schemeClr val="bg2">
                    <a:lumMod val="25000"/>
                  </a:schemeClr>
                </a:solidFill>
              </a:rPr>
              <a:t>INSTRUCT</a:t>
            </a:r>
          </a:p>
          <a:p>
            <a:pPr marL="233363" lvl="1" indent="-233363">
              <a:spcAft>
                <a:spcPts val="571"/>
              </a:spcAft>
              <a:buFont typeface="Wingdings" pitchFamily="2" charset="2"/>
              <a:buChar char="ü"/>
            </a:pPr>
            <a:r>
              <a:rPr lang="en-CA" sz="1400" b="1" dirty="0" smtClean="0">
                <a:solidFill>
                  <a:schemeClr val="bg2">
                    <a:lumMod val="25000"/>
                  </a:schemeClr>
                </a:solidFill>
              </a:rPr>
              <a:t>Share </a:t>
            </a: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screen, launch apps or sites, collaborate</a:t>
            </a:r>
          </a:p>
          <a:p>
            <a:pPr marL="233363" indent="-233363">
              <a:spcAft>
                <a:spcPts val="571"/>
              </a:spcAft>
              <a:buNone/>
            </a:pPr>
            <a:r>
              <a:rPr lang="en-CA" sz="1400" b="1" dirty="0" smtClean="0">
                <a:solidFill>
                  <a:schemeClr val="bg2">
                    <a:lumMod val="25000"/>
                  </a:schemeClr>
                </a:solidFill>
              </a:rPr>
              <a:t>MONITOR</a:t>
            </a:r>
          </a:p>
          <a:p>
            <a:pPr marL="233363" lvl="1" indent="-233363">
              <a:spcAft>
                <a:spcPts val="571"/>
              </a:spcAft>
              <a:buFont typeface="Wingdings" pitchFamily="2" charset="2"/>
              <a:buChar char="ü"/>
            </a:pPr>
            <a:r>
              <a:rPr lang="en-CA" sz="1400" b="1" dirty="0" smtClean="0">
                <a:solidFill>
                  <a:schemeClr val="bg2">
                    <a:lumMod val="25000"/>
                  </a:schemeClr>
                </a:solidFill>
              </a:rPr>
              <a:t>View</a:t>
            </a: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, zoom, group, view background apps</a:t>
            </a:r>
          </a:p>
          <a:p>
            <a:pPr marL="233363" indent="-233363">
              <a:spcAft>
                <a:spcPts val="571"/>
              </a:spcAft>
              <a:buNone/>
            </a:pPr>
            <a:r>
              <a:rPr lang="en-CA" sz="1400" b="1" dirty="0" smtClean="0">
                <a:solidFill>
                  <a:schemeClr val="bg2">
                    <a:lumMod val="25000"/>
                  </a:schemeClr>
                </a:solidFill>
              </a:rPr>
              <a:t>TEST</a:t>
            </a:r>
          </a:p>
          <a:p>
            <a:pPr marL="233363" lvl="1" indent="-233363">
              <a:spcAft>
                <a:spcPts val="571"/>
              </a:spcAft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Quizzes</a:t>
            </a:r>
            <a:r>
              <a:rPr lang="en-CA" sz="1400" b="1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tests, first answer, team mode, peer</a:t>
            </a:r>
          </a:p>
          <a:p>
            <a:pPr marL="233363" indent="-233363">
              <a:spcAft>
                <a:spcPts val="571"/>
              </a:spcAft>
              <a:buNone/>
            </a:pPr>
            <a:r>
              <a:rPr lang="en-CA" sz="1400" b="1" dirty="0" smtClean="0">
                <a:solidFill>
                  <a:schemeClr val="bg2">
                    <a:lumMod val="25000"/>
                  </a:schemeClr>
                </a:solidFill>
              </a:rPr>
              <a:t>SECURITY</a:t>
            </a:r>
          </a:p>
          <a:p>
            <a:pPr marL="233363" lvl="1" indent="-233363">
              <a:buFont typeface="Wingdings" pitchFamily="2" charset="2"/>
              <a:buChar char="ü"/>
            </a:pPr>
            <a:r>
              <a:rPr lang="en-CA" sz="1400" b="1" dirty="0" smtClean="0">
                <a:solidFill>
                  <a:schemeClr val="bg2">
                    <a:lumMod val="25000"/>
                  </a:schemeClr>
                </a:solidFill>
              </a:rPr>
              <a:t>Restrict </a:t>
            </a: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access to apps and sites</a:t>
            </a:r>
          </a:p>
          <a:p>
            <a:pPr marL="233363" lvl="1" indent="-233363">
              <a:buFont typeface="Wingdings" pitchFamily="2" charset="2"/>
              <a:buChar char="ü"/>
            </a:pP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Control portable media</a:t>
            </a:r>
          </a:p>
          <a:p>
            <a:pPr marL="233363" lvl="1" indent="-233363">
              <a:buFont typeface="Wingdings" pitchFamily="2" charset="2"/>
              <a:buChar char="ü"/>
            </a:pPr>
            <a:r>
              <a:rPr lang="en-CA" sz="1400" b="1" dirty="0">
                <a:solidFill>
                  <a:schemeClr val="bg2">
                    <a:lumMod val="25000"/>
                  </a:schemeClr>
                </a:solidFill>
              </a:rPr>
              <a:t>Restrict reboot  </a:t>
            </a:r>
          </a:p>
        </p:txBody>
      </p:sp>
      <p:pic>
        <p:nvPicPr>
          <p:cNvPr id="14" name="Picture 13" descr="checkI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0325" y="2812359"/>
            <a:ext cx="381001" cy="381001"/>
          </a:xfrm>
          <a:prstGeom prst="rect">
            <a:avLst/>
          </a:prstGeom>
        </p:spPr>
      </p:pic>
      <p:pic>
        <p:nvPicPr>
          <p:cNvPr id="16" name="Picture 15" descr="zoom-xx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3370" y="3788878"/>
            <a:ext cx="247253" cy="247253"/>
          </a:xfrm>
          <a:prstGeom prst="rect">
            <a:avLst/>
          </a:prstGeom>
        </p:spPr>
      </p:pic>
      <p:pic>
        <p:nvPicPr>
          <p:cNvPr id="17" name="Picture 16" descr="optimiz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750" y="1869141"/>
            <a:ext cx="347700" cy="347700"/>
          </a:xfrm>
          <a:prstGeom prst="rect">
            <a:avLst/>
          </a:prstGeom>
        </p:spPr>
      </p:pic>
      <p:pic>
        <p:nvPicPr>
          <p:cNvPr id="18" name="Picture 17" descr="sec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5750" y="5516484"/>
            <a:ext cx="347700" cy="347700"/>
          </a:xfrm>
          <a:prstGeom prst="rect">
            <a:avLst/>
          </a:prstGeom>
        </p:spPr>
      </p:pic>
      <p:pic>
        <p:nvPicPr>
          <p:cNvPr id="19" name="Picture 18" descr="evaluate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6476" y="464362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6408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8600" y="228600"/>
            <a:ext cx="3352800" cy="662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 smtClean="0">
              <a:solidFill>
                <a:srgbClr val="0156A4"/>
              </a:solidFill>
            </a:endParaRPr>
          </a:p>
        </p:txBody>
      </p:sp>
      <p:grpSp>
        <p:nvGrpSpPr>
          <p:cNvPr id="3" name="Group 15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Triangle 9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Triangle 10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EF75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LEARNING TOOLS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05285" y="1850136"/>
            <a:ext cx="3223715" cy="5007864"/>
          </a:xfrm>
        </p:spPr>
        <p:txBody>
          <a:bodyPr>
            <a:noAutofit/>
          </a:bodyPr>
          <a:lstStyle/>
          <a:p>
            <a:pPr marL="344488" indent="-344488">
              <a:spcBef>
                <a:spcPts val="0"/>
              </a:spcBef>
              <a:buNone/>
            </a:pP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CURRICULUM</a:t>
            </a:r>
          </a:p>
          <a:p>
            <a:pPr marL="344488" lvl="1" indent="-344488">
              <a:spcBef>
                <a:spcPts val="0"/>
              </a:spcBef>
              <a:buNone/>
            </a:pPr>
            <a:r>
              <a:rPr lang="en-US" sz="1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MobyMax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K-8 1-Year free subscription</a:t>
            </a:r>
          </a:p>
          <a:p>
            <a:pPr marL="344488" lvl="1" indent="-344488">
              <a:spcBef>
                <a:spcPts val="0"/>
              </a:spcBef>
              <a:buNone/>
            </a:pPr>
            <a:endParaRPr lang="en-US" sz="1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68275" lvl="2" indent="-168275">
              <a:spcAft>
                <a:spcPts val="1200"/>
              </a:spcAft>
            </a:pPr>
            <a:r>
              <a:rPr lang="en-CA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MobyMax is a completely </a:t>
            </a:r>
            <a:r>
              <a:rPr lang="en-CA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integrated curriculum and teacher tools </a:t>
            </a:r>
            <a:r>
              <a:rPr lang="en-CA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system</a:t>
            </a:r>
          </a:p>
          <a:p>
            <a:pPr marL="168275" lvl="2" indent="-168275">
              <a:spcAft>
                <a:spcPts val="1200"/>
              </a:spcAft>
            </a:pPr>
            <a:r>
              <a:rPr lang="en-CA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Moby's adaptive curriculum creates a unique, individualized education plan for each student, allowing gifted students to progress as quickly as they like while simultaneously ensuring that remedial students get the extra instruction they need</a:t>
            </a:r>
            <a:r>
              <a:rPr lang="en-CA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168275" lvl="2" indent="-168275">
              <a:spcAft>
                <a:spcPts val="1200"/>
              </a:spcAft>
            </a:pPr>
            <a:endParaRPr lang="en-CA" sz="1400" b="1" dirty="0" smtClean="0">
              <a:solidFill>
                <a:srgbClr val="EF7522"/>
              </a:solidFill>
            </a:endParaRPr>
          </a:p>
          <a:p>
            <a:pPr marL="168275" lvl="2" indent="-168275">
              <a:spcAft>
                <a:spcPts val="1200"/>
              </a:spcAft>
              <a:buNone/>
            </a:pPr>
            <a:r>
              <a:rPr lang="en-CA" sz="1400" b="1" dirty="0" smtClean="0">
                <a:solidFill>
                  <a:srgbClr val="EF7522"/>
                </a:solidFill>
              </a:rPr>
              <a:t> </a:t>
            </a:r>
            <a:endParaRPr lang="en-CA" sz="1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55761" y="4875074"/>
            <a:ext cx="3325639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3327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VE" altLang="en-US" sz="1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Recent</a:t>
            </a:r>
            <a:r>
              <a:rPr lang="es-VE" alt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Videos </a:t>
            </a:r>
            <a:r>
              <a:rPr lang="es-VE" altLang="en-US" sz="1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for</a:t>
            </a:r>
            <a:r>
              <a:rPr lang="es-VE" alt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VE" altLang="en-US" sz="1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your</a:t>
            </a:r>
            <a:r>
              <a:rPr lang="es-VE" alt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VE" altLang="en-US" sz="1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customers</a:t>
            </a:r>
            <a:r>
              <a:rPr lang="es-VE" alt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es-VE" altLang="en-US" sz="1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prospects</a:t>
            </a:r>
            <a:r>
              <a:rPr lang="es-VE" alt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VE" altLang="en-US" sz="1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</a:t>
            </a:r>
            <a:r>
              <a:rPr lang="es-VE" alt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VE" altLang="en-US" sz="11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view</a:t>
            </a:r>
            <a:r>
              <a:rPr lang="es-VE" alt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  <a:endParaRPr kumimoji="0" lang="es-VE" altLang="en-US" sz="1100" b="0" i="0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VE" altLang="en-US" sz="1100" b="0" i="0" strike="noStrike" cap="none" normalizeH="0" baseline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CDI’s</a:t>
            </a:r>
            <a:r>
              <a:rPr kumimoji="0" lang="es-VE" altLang="en-US" sz="1100" b="0" i="0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 Media Page</a:t>
            </a:r>
            <a:r>
              <a:rPr kumimoji="0" lang="es-VE" altLang="en-US" sz="1100" b="0" i="0" u="sng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: </a:t>
            </a:r>
            <a:r>
              <a:rPr kumimoji="0" lang="es-VE" altLang="en-US" sz="1100" b="0" i="0" u="sng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  <a:hlinkClick r:id="rId4"/>
              </a:rPr>
              <a:t>http://cdicomputers.com/company-profile-edu/media-streams</a:t>
            </a:r>
            <a:endParaRPr kumimoji="0" lang="es-VE" altLang="en-US" sz="10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VE" altLang="en-US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VE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Direct</a:t>
            </a:r>
            <a:r>
              <a:rPr kumimoji="0" lang="es-VE" altLang="en-US" sz="11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 links </a:t>
            </a:r>
            <a:r>
              <a:rPr kumimoji="0" lang="es-VE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from</a:t>
            </a:r>
            <a:r>
              <a:rPr kumimoji="0" lang="es-VE" altLang="en-US" sz="11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es-VE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our</a:t>
            </a:r>
            <a:r>
              <a:rPr kumimoji="0" lang="es-VE" altLang="en-US" sz="11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 YouTube </a:t>
            </a:r>
            <a:r>
              <a:rPr kumimoji="0" lang="es-VE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Account</a:t>
            </a:r>
            <a:r>
              <a:rPr kumimoji="0" lang="es-VE" altLang="en-US" sz="11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:</a:t>
            </a:r>
            <a:endParaRPr kumimoji="0" lang="es-VE" altLang="en-US" sz="10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VE" altLang="en-US" sz="11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 </a:t>
            </a:r>
            <a:r>
              <a:rPr kumimoji="0" lang="es-VE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MobyMax</a:t>
            </a:r>
            <a:r>
              <a:rPr kumimoji="0" lang="es-VE" altLang="en-US" sz="11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es-VE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Progress</a:t>
            </a:r>
            <a:r>
              <a:rPr kumimoji="0" lang="es-VE" altLang="en-US" sz="11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:</a:t>
            </a:r>
            <a:r>
              <a:rPr kumimoji="0" lang="es-VE" altLang="en-US" sz="1100" b="0" i="0" u="sng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es-VE" altLang="en-US" sz="1100" b="0" i="0" u="sng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  <a:hlinkClick r:id="rId5"/>
              </a:rPr>
              <a:t>https://www.youtube.com/watch?v=-47qa4azSAg</a:t>
            </a:r>
            <a:endParaRPr kumimoji="0" lang="es-VE" altLang="en-US" sz="10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VE" altLang="en-US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VE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MobyMax</a:t>
            </a:r>
            <a:r>
              <a:rPr kumimoji="0" lang="es-VE" altLang="en-US" sz="11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es-VE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Success</a:t>
            </a:r>
            <a:r>
              <a:rPr kumimoji="0" lang="es-VE" altLang="en-US" sz="11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: </a:t>
            </a:r>
            <a:r>
              <a:rPr kumimoji="0" lang="es-VE" altLang="en-US" sz="1100" b="0" i="0" u="sng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  <a:hlinkClick r:id="rId6"/>
              </a:rPr>
              <a:t>https://www.youtube.com/watch?v=lF4KseewuCg</a:t>
            </a:r>
            <a:endParaRPr kumimoji="0" lang="es-VE" altLang="en-US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3899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228600"/>
            <a:ext cx="3581400" cy="65179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 smtClean="0">
              <a:solidFill>
                <a:srgbClr val="0156A4"/>
              </a:solidFill>
            </a:endParaRPr>
          </a:p>
        </p:txBody>
      </p:sp>
      <p:grpSp>
        <p:nvGrpSpPr>
          <p:cNvPr id="3" name="Group 15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Triangle 9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Triangle 10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EF75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LEARNING TOOLS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400" y="1850136"/>
            <a:ext cx="3452315" cy="664464"/>
          </a:xfrm>
        </p:spPr>
        <p:txBody>
          <a:bodyPr>
            <a:noAutofit/>
          </a:bodyPr>
          <a:lstStyle/>
          <a:p>
            <a:pPr marL="344488" indent="-344488">
              <a:buNone/>
            </a:pP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CURRICULUM</a:t>
            </a:r>
          </a:p>
          <a:p>
            <a:pPr marL="0" lvl="1" indent="0">
              <a:buNone/>
            </a:pP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AX/S Learning 9 -12 90 Day free subscription</a:t>
            </a:r>
          </a:p>
          <a:p>
            <a:pPr marL="0" lvl="2" indent="0">
              <a:spcAft>
                <a:spcPts val="1200"/>
              </a:spcAft>
              <a:buNone/>
            </a:pPr>
            <a:endParaRPr lang="en-US" sz="14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/>
          <a:srcRect l="74196" t="52891" r="3153" b="7214"/>
          <a:stretch/>
        </p:blipFill>
        <p:spPr>
          <a:xfrm>
            <a:off x="-1905000" y="4800600"/>
            <a:ext cx="1323474" cy="1143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/>
          <a:srcRect l="5212" t="17195" r="55663" b="11414"/>
          <a:stretch/>
        </p:blipFill>
        <p:spPr>
          <a:xfrm>
            <a:off x="228600" y="5002473"/>
            <a:ext cx="1418653" cy="126932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/>
          <a:srcRect l="48515" r="27723" b="57472"/>
          <a:stretch/>
        </p:blipFill>
        <p:spPr>
          <a:xfrm>
            <a:off x="1831671" y="4953000"/>
            <a:ext cx="1535001" cy="12954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28600" y="2662297"/>
            <a:ext cx="3200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2" indent="-228600">
              <a:spcAft>
                <a:spcPts val="1200"/>
              </a:spcAft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AX/S Learning is a comprehensive and robust 9 – 12 curriculum </a:t>
            </a:r>
          </a:p>
          <a:p>
            <a:pPr marL="228600" lvl="2" indent="-228600">
              <a:spcAft>
                <a:spcPts val="1200"/>
              </a:spcAft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Additional elective course that schools can offer</a:t>
            </a:r>
          </a:p>
          <a:p>
            <a:pPr marL="119063" lvl="2" indent="-119063">
              <a:spcAft>
                <a:spcPts val="1200"/>
              </a:spcAft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Include Credit Recovery Courses</a:t>
            </a:r>
          </a:p>
          <a:p>
            <a:pPr marL="228600" lvl="2" indent="-228600">
              <a:spcAft>
                <a:spcPts val="1200"/>
              </a:spcAft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Free for a semester and then $99 per student per year </a:t>
            </a:r>
            <a:endParaRPr lang="en-CA" sz="1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3910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28600" y="1708974"/>
            <a:ext cx="3352800" cy="5149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B9B9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b="1" dirty="0" smtClean="0"/>
              <a:t>MICROSOFT LEARNING TOOLS</a:t>
            </a:r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16" name="Right Triangle 15"/>
          <p:cNvSpPr/>
          <p:nvPr/>
        </p:nvSpPr>
        <p:spPr>
          <a:xfrm>
            <a:off x="3581400" y="76200"/>
            <a:ext cx="228600" cy="152400"/>
          </a:xfrm>
          <a:prstGeom prst="rtTriangl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/>
          <p:cNvSpPr/>
          <p:nvPr/>
        </p:nvSpPr>
        <p:spPr>
          <a:xfrm flipH="1">
            <a:off x="0" y="76200"/>
            <a:ext cx="228600" cy="152400"/>
          </a:xfrm>
          <a:prstGeom prst="rtTriangl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2000" y="1856714"/>
            <a:ext cx="2667000" cy="4544085"/>
          </a:xfrm>
        </p:spPr>
        <p:txBody>
          <a:bodyPr>
            <a:noAutofit/>
          </a:bodyPr>
          <a:lstStyle/>
          <a:p>
            <a:pPr marL="0" indent="0">
              <a:lnSpc>
                <a:spcPct val="114000"/>
              </a:lnSpc>
              <a:spcAft>
                <a:spcPts val="1200"/>
              </a:spcAft>
              <a:buNone/>
            </a:pPr>
            <a:r>
              <a:rPr lang="en-US" sz="1300" b="1" dirty="0" smtClean="0">
                <a:solidFill>
                  <a:schemeClr val="bg2">
                    <a:lumMod val="25000"/>
                  </a:schemeClr>
                </a:solidFill>
              </a:rPr>
              <a:t>Windows 8 and Microsoft offer additional learning tools included on all the Windows devices.</a:t>
            </a:r>
          </a:p>
          <a:p>
            <a:pPr marL="0" indent="0">
              <a:lnSpc>
                <a:spcPct val="114000"/>
              </a:lnSpc>
              <a:spcAft>
                <a:spcPts val="1200"/>
              </a:spcAft>
              <a:buNone/>
            </a:pPr>
            <a:r>
              <a:rPr lang="en-CA" sz="1300" b="1" dirty="0" smtClean="0">
                <a:solidFill>
                  <a:schemeClr val="bg2">
                    <a:lumMod val="25000"/>
                  </a:schemeClr>
                </a:solidFill>
              </a:rPr>
              <a:t>OneNote</a:t>
            </a:r>
            <a:r>
              <a:rPr lang="en-CA" sz="1300" b="1" dirty="0">
                <a:solidFill>
                  <a:schemeClr val="bg2">
                    <a:lumMod val="25000"/>
                  </a:schemeClr>
                </a:solidFill>
              </a:rPr>
              <a:t>, educators can create digital notebooks that support academic standards and outcomes across disciplines. </a:t>
            </a:r>
            <a:endParaRPr lang="en-CA" sz="13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14000"/>
              </a:lnSpc>
              <a:spcAft>
                <a:spcPts val="1200"/>
              </a:spcAft>
              <a:buNone/>
            </a:pPr>
            <a:r>
              <a:rPr lang="en-CA" sz="1300" b="1" dirty="0" smtClean="0">
                <a:solidFill>
                  <a:schemeClr val="bg2">
                    <a:lumMod val="25000"/>
                  </a:schemeClr>
                </a:solidFill>
              </a:rPr>
              <a:t>Students </a:t>
            </a:r>
            <a:r>
              <a:rPr lang="en-CA" sz="1300" b="1" dirty="0">
                <a:solidFill>
                  <a:schemeClr val="bg2">
                    <a:lumMod val="25000"/>
                  </a:schemeClr>
                </a:solidFill>
              </a:rPr>
              <a:t>may use OneNote across content areas and grade levels. OneNote also supports research, collaboration, information management, communication, note taking, journaling, and other academic requirements. </a:t>
            </a:r>
            <a:endParaRPr lang="en-CA" sz="13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14000"/>
              </a:lnSpc>
              <a:spcAft>
                <a:spcPts val="1200"/>
              </a:spcAft>
              <a:buNone/>
            </a:pPr>
            <a:r>
              <a:rPr lang="en-CA" sz="1300" b="1" dirty="0">
                <a:solidFill>
                  <a:schemeClr val="bg2">
                    <a:lumMod val="25000"/>
                  </a:schemeClr>
                </a:solidFill>
              </a:rPr>
              <a:t>Office Mix, a tool designed to make it easier for teachers to incorporate online content into their lesson plans.</a:t>
            </a:r>
          </a:p>
        </p:txBody>
      </p:sp>
      <p:pic>
        <p:nvPicPr>
          <p:cNvPr id="20" name="Picture 19" descr="Layer-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609600"/>
            <a:ext cx="2952750" cy="5962650"/>
          </a:xfrm>
          <a:prstGeom prst="rect">
            <a:avLst/>
          </a:prstGeom>
        </p:spPr>
      </p:pic>
      <p:pic>
        <p:nvPicPr>
          <p:cNvPr id="10" name="Picture 9" descr="checkI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4800" y="2851973"/>
            <a:ext cx="381001" cy="381001"/>
          </a:xfrm>
          <a:prstGeom prst="rect">
            <a:avLst/>
          </a:prstGeom>
        </p:spPr>
      </p:pic>
      <p:pic>
        <p:nvPicPr>
          <p:cNvPr id="11" name="Picture 10" descr="evaluat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2900" y="1845086"/>
            <a:ext cx="304800" cy="304800"/>
          </a:xfrm>
          <a:prstGeom prst="rect">
            <a:avLst/>
          </a:prstGeom>
        </p:spPr>
      </p:pic>
      <p:pic>
        <p:nvPicPr>
          <p:cNvPr id="15" name="Picture 14" descr="linked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35997" y="3810000"/>
            <a:ext cx="457199" cy="457199"/>
          </a:xfrm>
          <a:prstGeom prst="rect">
            <a:avLst/>
          </a:prstGeom>
        </p:spPr>
      </p:pic>
      <p:pic>
        <p:nvPicPr>
          <p:cNvPr id="19" name="Picture 18" descr="as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46261" y="5562600"/>
            <a:ext cx="449804" cy="44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8401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7668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28600" y="1708974"/>
            <a:ext cx="3352800" cy="5149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2000" y="2362200"/>
            <a:ext cx="2590800" cy="4191000"/>
          </a:xfrm>
        </p:spPr>
        <p:txBody>
          <a:bodyPr>
            <a:noAutofit/>
          </a:bodyPr>
          <a:lstStyle/>
          <a:p>
            <a:pPr marL="0" indent="0">
              <a:lnSpc>
                <a:spcPct val="114000"/>
              </a:lnSpc>
              <a:spcAft>
                <a:spcPts val="1200"/>
              </a:spcAft>
              <a:buNone/>
            </a:pPr>
            <a:r>
              <a:rPr lang="en-CA" sz="1300" b="1" dirty="0" smtClean="0">
                <a:solidFill>
                  <a:schemeClr val="bg2">
                    <a:lumMod val="25000"/>
                  </a:schemeClr>
                </a:solidFill>
              </a:rPr>
              <a:t>Google Classroom  - </a:t>
            </a:r>
            <a:r>
              <a:rPr lang="en-US" sz="1300" b="1" dirty="0" smtClean="0">
                <a:solidFill>
                  <a:schemeClr val="bg2">
                    <a:lumMod val="25000"/>
                  </a:schemeClr>
                </a:solidFill>
              </a:rPr>
              <a:t>helps teachers create, assign, and collect student class work and homework on their device.</a:t>
            </a:r>
            <a:endParaRPr lang="en-CA" sz="13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14000"/>
              </a:lnSpc>
              <a:spcAft>
                <a:spcPts val="1200"/>
              </a:spcAft>
              <a:buNone/>
            </a:pPr>
            <a:r>
              <a:rPr lang="en-CA" sz="1300" b="1" dirty="0" smtClean="0">
                <a:solidFill>
                  <a:schemeClr val="bg2">
                    <a:lumMod val="25000"/>
                  </a:schemeClr>
                </a:solidFill>
              </a:rPr>
              <a:t>Google Docs Suite - </a:t>
            </a:r>
            <a:r>
              <a:rPr lang="en-US" sz="1300" b="1" dirty="0" smtClean="0">
                <a:solidFill>
                  <a:schemeClr val="bg2">
                    <a:lumMod val="25000"/>
                  </a:schemeClr>
                </a:solidFill>
              </a:rPr>
              <a:t>documents, spreadsheets, and presentations can be accessed and edited offline or online and shared to one or to many.</a:t>
            </a:r>
          </a:p>
          <a:p>
            <a:pPr marL="0" indent="0">
              <a:lnSpc>
                <a:spcPct val="114000"/>
              </a:lnSpc>
              <a:spcAft>
                <a:spcPts val="1200"/>
              </a:spcAft>
              <a:buNone/>
            </a:pPr>
            <a:r>
              <a:rPr lang="en-US" sz="1300" b="1" dirty="0" smtClean="0">
                <a:solidFill>
                  <a:schemeClr val="bg2">
                    <a:lumMod val="25000"/>
                  </a:schemeClr>
                </a:solidFill>
              </a:rPr>
              <a:t>Google Maps, Gmail, Search, YouTube</a:t>
            </a:r>
          </a:p>
          <a:p>
            <a:pPr marL="0" indent="0">
              <a:lnSpc>
                <a:spcPct val="114000"/>
              </a:lnSpc>
              <a:spcAft>
                <a:spcPts val="1200"/>
              </a:spcAft>
              <a:buNone/>
            </a:pPr>
            <a:r>
              <a:rPr lang="en-US" sz="1300" b="1" dirty="0" smtClean="0">
                <a:solidFill>
                  <a:schemeClr val="bg2">
                    <a:lumMod val="25000"/>
                  </a:schemeClr>
                </a:solidFill>
              </a:rPr>
              <a:t>Chrome Management Console - web-based management console makes it easy deploy and control a fleet of devices and users.</a:t>
            </a:r>
            <a:endParaRPr lang="en-CA" sz="13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" name="Picture 9" descr="checkI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505200"/>
            <a:ext cx="381001" cy="381001"/>
          </a:xfrm>
          <a:prstGeom prst="rect">
            <a:avLst/>
          </a:prstGeom>
        </p:spPr>
      </p:pic>
      <p:pic>
        <p:nvPicPr>
          <p:cNvPr id="11" name="Picture 10" descr="evaluat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" y="2438400"/>
            <a:ext cx="304800" cy="304800"/>
          </a:xfrm>
          <a:prstGeom prst="rect">
            <a:avLst/>
          </a:prstGeom>
        </p:spPr>
      </p:pic>
      <p:pic>
        <p:nvPicPr>
          <p:cNvPr id="15" name="Picture 14" descr="linked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5997" y="4800600"/>
            <a:ext cx="457199" cy="457199"/>
          </a:xfrm>
          <a:prstGeom prst="rect">
            <a:avLst/>
          </a:prstGeom>
        </p:spPr>
      </p:pic>
      <p:pic>
        <p:nvPicPr>
          <p:cNvPr id="19" name="Picture 18" descr="as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4800" y="5486400"/>
            <a:ext cx="449804" cy="449804"/>
          </a:xfrm>
          <a:prstGeom prst="rect">
            <a:avLst/>
          </a:prstGeom>
        </p:spPr>
      </p:pic>
      <p:pic>
        <p:nvPicPr>
          <p:cNvPr id="1026" name="Picture 2" descr="http://upload.wikimedia.org/wikipedia/commons/5/59/Google_Classroom_Logo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05400" y="609600"/>
            <a:ext cx="1534026" cy="1295400"/>
          </a:xfrm>
          <a:prstGeom prst="rect">
            <a:avLst/>
          </a:prstGeom>
          <a:noFill/>
        </p:spPr>
      </p:pic>
      <p:pic>
        <p:nvPicPr>
          <p:cNvPr id="1028" name="Picture 4" descr="http://img.clubic.com/05135078-photo-google-drive-logo-sq-gb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381000"/>
            <a:ext cx="1752600" cy="1752600"/>
          </a:xfrm>
          <a:prstGeom prst="rect">
            <a:avLst/>
          </a:prstGeom>
          <a:noFill/>
        </p:spPr>
      </p:pic>
      <p:sp>
        <p:nvSpPr>
          <p:cNvPr id="1030" name="AutoShape 6" descr="Image result for logo gmail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http://www.ibagua.biz/wp-content/uploads/2014/09/gmail-logo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81600" y="2057400"/>
            <a:ext cx="1524000" cy="1524000"/>
          </a:xfrm>
          <a:prstGeom prst="rect">
            <a:avLst/>
          </a:prstGeom>
          <a:noFill/>
        </p:spPr>
      </p:pic>
      <p:pic>
        <p:nvPicPr>
          <p:cNvPr id="1038" name="Picture 14" descr="http://www.just.edu.jo/PublishingImages/NewJUST/Images/google_maps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86600" y="2133600"/>
            <a:ext cx="1371600" cy="1371600"/>
          </a:xfrm>
          <a:prstGeom prst="rect">
            <a:avLst/>
          </a:prstGeom>
          <a:noFill/>
        </p:spPr>
      </p:pic>
      <p:pic>
        <p:nvPicPr>
          <p:cNvPr id="1040" name="Picture 16" descr="http://www.tecnoandroid.it/wp-content/uploads/2014/05/google-search-logo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34000" y="3733800"/>
            <a:ext cx="1447800" cy="1447800"/>
          </a:xfrm>
          <a:prstGeom prst="rect">
            <a:avLst/>
          </a:prstGeom>
          <a:noFill/>
        </p:spPr>
      </p:pic>
      <p:pic>
        <p:nvPicPr>
          <p:cNvPr id="1044" name="Picture 20" descr="http://www.underconsideration.com/brandnew/archives/youtube_logo_detail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62800" y="3810000"/>
            <a:ext cx="1295400" cy="1295400"/>
          </a:xfrm>
          <a:prstGeom prst="rect">
            <a:avLst/>
          </a:prstGeom>
          <a:noFill/>
        </p:spPr>
      </p:pic>
      <p:pic>
        <p:nvPicPr>
          <p:cNvPr id="1046" name="Picture 22" descr="http://dev.businesscloud.ca/wp-content/uploads/2014/06/chrome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8400" y="5181600"/>
            <a:ext cx="1588451" cy="1584325"/>
          </a:xfrm>
          <a:prstGeom prst="rect">
            <a:avLst/>
          </a:prstGeom>
          <a:noFill/>
        </p:spPr>
      </p:pic>
      <p:grpSp>
        <p:nvGrpSpPr>
          <p:cNvPr id="2" name="Group 15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22" name="Rectangle 21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ight Triangle 22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ight Triangle 23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 24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EF75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GOOGLE LEARNING TOOLS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04800" y="1912949"/>
            <a:ext cx="2790444" cy="32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1400" b="1" dirty="0" smtClean="0">
                <a:solidFill>
                  <a:schemeClr val="bg2">
                    <a:lumMod val="25000"/>
                  </a:schemeClr>
                </a:solidFill>
              </a:rPr>
              <a:t>Google for education tools include:</a:t>
            </a:r>
          </a:p>
        </p:txBody>
      </p:sp>
    </p:spTree>
    <p:extLst>
      <p:ext uri="{BB962C8B-B14F-4D97-AF65-F5344CB8AC3E}">
        <p14:creationId xmlns:p14="http://schemas.microsoft.com/office/powerpoint/2010/main" xmlns="" val="2888401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Cover-copqy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28600" y="1752600"/>
            <a:ext cx="3352800" cy="541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B9B9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/>
        </p:nvSpPr>
        <p:spPr>
          <a:xfrm>
            <a:off x="3581400" y="76200"/>
            <a:ext cx="228600" cy="152400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/>
        </p:nvSpPr>
        <p:spPr>
          <a:xfrm flipH="1">
            <a:off x="0" y="76200"/>
            <a:ext cx="228600" cy="152400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50"/>
              </a:spcBef>
              <a:defRPr/>
            </a:pPr>
            <a:r>
              <a:rPr lang="en-US" b="1" dirty="0" smtClean="0"/>
              <a:t>PROFESSIONAL DEVELOPMENT OFFERINGS</a:t>
            </a:r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057400"/>
            <a:ext cx="2209800" cy="4495800"/>
          </a:xfrm>
        </p:spPr>
        <p:txBody>
          <a:bodyPr>
            <a:noAutofit/>
          </a:bodyPr>
          <a:lstStyle/>
          <a:p>
            <a:pPr marL="0" indent="0">
              <a:spcBef>
                <a:spcPts val="571"/>
              </a:spcBef>
              <a:buNone/>
            </a:pPr>
            <a:r>
              <a:rPr lang="en-US" sz="1400" b="1" dirty="0">
                <a:solidFill>
                  <a:schemeClr val="bg2">
                    <a:lumMod val="25000"/>
                  </a:schemeClr>
                </a:solidFill>
              </a:rPr>
              <a:t>CDI and their partners have a variety of PD </a:t>
            </a: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offerings</a:t>
            </a:r>
          </a:p>
          <a:p>
            <a:pPr marL="0" indent="0">
              <a:spcBef>
                <a:spcPts val="571"/>
              </a:spcBef>
              <a:buNone/>
            </a:pPr>
            <a:endParaRPr 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spcBef>
                <a:spcPts val="571"/>
              </a:spcBef>
              <a:buNone/>
            </a:pPr>
            <a:r>
              <a:rPr lang="en-US" sz="1400" b="1" dirty="0">
                <a:solidFill>
                  <a:schemeClr val="bg2">
                    <a:lumMod val="25000"/>
                  </a:schemeClr>
                </a:solidFill>
              </a:rPr>
              <a:t>We have training for the technical staff in terms of </a:t>
            </a: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deployment</a:t>
            </a:r>
          </a:p>
          <a:p>
            <a:pPr marL="0" indent="0">
              <a:spcBef>
                <a:spcPts val="571"/>
              </a:spcBef>
            </a:pPr>
            <a:endParaRPr 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spcBef>
                <a:spcPts val="571"/>
              </a:spcBef>
              <a:buNone/>
            </a:pP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TRAINING FOR :</a:t>
            </a:r>
          </a:p>
          <a:p>
            <a:pPr marL="0" indent="288925">
              <a:spcBef>
                <a:spcPts val="571"/>
              </a:spcBef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warranty repair</a:t>
            </a:r>
          </a:p>
          <a:p>
            <a:pPr marL="0" indent="288925">
              <a:spcBef>
                <a:spcPts val="571"/>
              </a:spcBef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teachers … pedagogy</a:t>
            </a:r>
          </a:p>
          <a:p>
            <a:pPr marL="0" indent="288925">
              <a:spcBef>
                <a:spcPts val="571"/>
              </a:spcBef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teachers application</a:t>
            </a:r>
          </a:p>
          <a:p>
            <a:pPr marL="0" indent="288925">
              <a:spcBef>
                <a:spcPts val="571"/>
              </a:spcBef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students and parents </a:t>
            </a:r>
          </a:p>
          <a:p>
            <a:pPr marL="0" indent="0">
              <a:spcBef>
                <a:spcPts val="571"/>
              </a:spcBef>
              <a:buNone/>
            </a:pPr>
            <a:endParaRPr lang="en-US" sz="1400" b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spcBef>
                <a:spcPts val="571"/>
              </a:spcBef>
              <a:buNone/>
            </a:pPr>
            <a:r>
              <a:rPr lang="en-US" sz="1400" b="1" dirty="0">
                <a:solidFill>
                  <a:schemeClr val="bg2">
                    <a:lumMod val="25000"/>
                  </a:schemeClr>
                </a:solidFill>
              </a:rPr>
              <a:t>Work with </a:t>
            </a: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community</a:t>
            </a:r>
            <a:endParaRPr lang="en-CA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7" name="Picture 16" descr="teach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5604" y="3962399"/>
            <a:ext cx="533401" cy="533401"/>
          </a:xfrm>
          <a:prstGeom prst="rect">
            <a:avLst/>
          </a:prstGeom>
        </p:spPr>
      </p:pic>
      <p:pic>
        <p:nvPicPr>
          <p:cNvPr id="30" name="Picture 29" descr="arg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3704" y="2133600"/>
            <a:ext cx="457200" cy="457200"/>
          </a:xfrm>
          <a:prstGeom prst="rect">
            <a:avLst/>
          </a:prstGeom>
        </p:spPr>
      </p:pic>
      <p:pic>
        <p:nvPicPr>
          <p:cNvPr id="31" name="Picture 30" descr="trust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69279" y="2947092"/>
            <a:ext cx="446049" cy="446049"/>
          </a:xfrm>
          <a:prstGeom prst="rect">
            <a:avLst/>
          </a:prstGeom>
        </p:spPr>
      </p:pic>
      <p:pic>
        <p:nvPicPr>
          <p:cNvPr id="32" name="Picture 31" descr="comm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3704" y="55626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1806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8600" y="1752600"/>
            <a:ext cx="3352800" cy="487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7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Triangle 9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Triangle 10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SUPPORT / WARRANTY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7750" y="1990661"/>
            <a:ext cx="2209800" cy="4867339"/>
          </a:xfrm>
        </p:spPr>
        <p:txBody>
          <a:bodyPr>
            <a:noAutofit/>
          </a:bodyPr>
          <a:lstStyle/>
          <a:p>
            <a:pPr marL="0" indent="0">
              <a:spcBef>
                <a:spcPts val="571"/>
              </a:spcBef>
              <a:spcAft>
                <a:spcPts val="600"/>
              </a:spcAft>
              <a:buNone/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Toll free support desk</a:t>
            </a:r>
          </a:p>
          <a:p>
            <a:pPr marL="0" indent="0">
              <a:spcBef>
                <a:spcPts val="571"/>
              </a:spcBef>
              <a:spcAft>
                <a:spcPts val="600"/>
              </a:spcAft>
              <a:buNone/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Deployment planning and implementation services</a:t>
            </a:r>
          </a:p>
          <a:p>
            <a:pPr marL="0" indent="0">
              <a:spcBef>
                <a:spcPts val="571"/>
              </a:spcBef>
              <a:spcAft>
                <a:spcPts val="600"/>
              </a:spcAft>
              <a:buNone/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Standard CDI warranty coverage for up to 4 years</a:t>
            </a:r>
          </a:p>
          <a:p>
            <a:pPr marL="0" indent="0">
              <a:spcBef>
                <a:spcPts val="571"/>
              </a:spcBef>
              <a:spcAft>
                <a:spcPts val="600"/>
              </a:spcAft>
              <a:buNone/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Accidental Damage coverage</a:t>
            </a:r>
            <a:b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available – up to 4 years</a:t>
            </a:r>
          </a:p>
          <a:p>
            <a:pPr marL="0" indent="0">
              <a:spcBef>
                <a:spcPts val="571"/>
              </a:spcBef>
              <a:spcAft>
                <a:spcPts val="600"/>
              </a:spcAft>
              <a:buNone/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Hot Swaps program</a:t>
            </a:r>
          </a:p>
          <a:p>
            <a:pPr marL="0" indent="0">
              <a:spcBef>
                <a:spcPts val="571"/>
              </a:spcBef>
              <a:spcAft>
                <a:spcPts val="600"/>
              </a:spcAft>
              <a:buNone/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Spare Parts consignment</a:t>
            </a:r>
          </a:p>
          <a:p>
            <a:pPr marL="0" indent="0">
              <a:spcBef>
                <a:spcPts val="571"/>
              </a:spcBef>
              <a:spcAft>
                <a:spcPts val="600"/>
              </a:spcAft>
              <a:buNone/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Warranty repair training – 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customers</a:t>
            </a: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perform </a:t>
            </a: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their own warranty 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work</a:t>
            </a:r>
          </a:p>
          <a:p>
            <a:pPr marL="0" indent="0">
              <a:spcBef>
                <a:spcPts val="571"/>
              </a:spcBef>
              <a:spcAft>
                <a:spcPts val="600"/>
              </a:spcAft>
              <a:buNone/>
            </a:pP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Train </a:t>
            </a: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students – provide skills</a:t>
            </a:r>
            <a:endParaRPr lang="en-CA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3" name="Picture 12" descr="protect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1500" y="2438400"/>
            <a:ext cx="304800" cy="304800"/>
          </a:xfrm>
          <a:prstGeom prst="rect">
            <a:avLst/>
          </a:prstGeom>
        </p:spPr>
      </p:pic>
      <p:pic>
        <p:nvPicPr>
          <p:cNvPr id="15" name="Picture 14" descr="lp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3400" y="4267200"/>
            <a:ext cx="381000" cy="381000"/>
          </a:xfrm>
          <a:prstGeom prst="rect">
            <a:avLst/>
          </a:prstGeom>
        </p:spPr>
      </p:pic>
      <p:pic>
        <p:nvPicPr>
          <p:cNvPr id="18" name="Picture 17" descr="hd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1500" y="4724400"/>
            <a:ext cx="304800" cy="304800"/>
          </a:xfrm>
          <a:prstGeom prst="rect">
            <a:avLst/>
          </a:prstGeom>
        </p:spPr>
      </p:pic>
      <p:pic>
        <p:nvPicPr>
          <p:cNvPr id="29" name="Picture 28" descr="metal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33400" y="5181600"/>
            <a:ext cx="381000" cy="381000"/>
          </a:xfrm>
          <a:prstGeom prst="rect">
            <a:avLst/>
          </a:prstGeom>
        </p:spPr>
      </p:pic>
      <p:pic>
        <p:nvPicPr>
          <p:cNvPr id="30" name="Picture 29" descr="a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3400" y="1981200"/>
            <a:ext cx="381000" cy="381000"/>
          </a:xfrm>
          <a:prstGeom prst="rect">
            <a:avLst/>
          </a:prstGeom>
        </p:spPr>
      </p:pic>
      <p:pic>
        <p:nvPicPr>
          <p:cNvPr id="31" name="Picture 30" descr="comm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3400" y="5867400"/>
            <a:ext cx="381000" cy="381000"/>
          </a:xfrm>
          <a:prstGeom prst="rect">
            <a:avLst/>
          </a:prstGeom>
        </p:spPr>
      </p:pic>
      <p:pic>
        <p:nvPicPr>
          <p:cNvPr id="32" name="Picture 31" descr="2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71500" y="3581400"/>
            <a:ext cx="304800" cy="304800"/>
          </a:xfrm>
          <a:prstGeom prst="rect">
            <a:avLst/>
          </a:prstGeom>
        </p:spPr>
      </p:pic>
      <p:pic>
        <p:nvPicPr>
          <p:cNvPr id="33" name="Picture 32" descr="icons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500" y="2971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5099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28600" y="1752600"/>
            <a:ext cx="3352800" cy="266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ight Triangle 13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ight Triangle 14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b="1" dirty="0" smtClean="0"/>
              <a:t>WHICH ECOSYSTEMS  </a:t>
            </a:r>
          </a:p>
          <a:p>
            <a:pPr algn="ctr">
              <a:buNone/>
            </a:pPr>
            <a:r>
              <a:rPr lang="en-US" b="1" dirty="0" smtClean="0"/>
              <a:t>ARE AVAILABLE? 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133600"/>
            <a:ext cx="3510522" cy="2971800"/>
          </a:xfrm>
        </p:spPr>
        <p:txBody>
          <a:bodyPr>
            <a:normAutofit/>
          </a:bodyPr>
          <a:lstStyle/>
          <a:p>
            <a:pPr marL="457200" lvl="1" indent="0">
              <a:spcAft>
                <a:spcPts val="1200"/>
              </a:spcAft>
              <a:buNone/>
            </a:pP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Windows – 7, 8.1 (10)</a:t>
            </a:r>
          </a:p>
          <a:p>
            <a:pPr marL="457200" lvl="1" indent="0">
              <a:spcAft>
                <a:spcPts val="1200"/>
              </a:spcAft>
              <a:buNone/>
            </a:pP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Google – Chrome O/S</a:t>
            </a:r>
          </a:p>
          <a:p>
            <a:pPr marL="457200" lvl="1" indent="0">
              <a:spcAft>
                <a:spcPts val="1200"/>
              </a:spcAft>
              <a:buNone/>
            </a:pP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</a:rPr>
              <a:t>Android -  Kit Kate 4.4</a:t>
            </a:r>
          </a:p>
          <a:p>
            <a:pPr marL="457200" lvl="1" indent="0">
              <a:spcAft>
                <a:spcPts val="1200"/>
              </a:spcAft>
              <a:buNone/>
            </a:pPr>
            <a:endParaRPr lang="en-US" sz="14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/>
          <a:srcRect l="37555" t="31302" r="39334" b="36645"/>
          <a:stretch/>
        </p:blipFill>
        <p:spPr>
          <a:xfrm>
            <a:off x="0" y="5257800"/>
            <a:ext cx="1447800" cy="1336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 rot="2614419">
            <a:off x="2724215" y="5754017"/>
            <a:ext cx="1398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Google</a:t>
            </a:r>
            <a:endParaRPr lang="en-CA" sz="3200" dirty="0">
              <a:solidFill>
                <a:schemeClr val="bg1">
                  <a:lumMod val="75000"/>
                </a:schemeClr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 rot="542974">
            <a:off x="1562983" y="5269895"/>
            <a:ext cx="1219200" cy="1219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02347" y="6294656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75000"/>
                  </a:schemeClr>
                </a:solidFill>
                <a:latin typeface="Bradley Hand ITC" panose="03070402050302030203" pitchFamily="66" charset="0"/>
              </a:rPr>
              <a:t>Windows</a:t>
            </a:r>
            <a:endParaRPr lang="en-CA" b="1" dirty="0">
              <a:solidFill>
                <a:schemeClr val="bg1">
                  <a:lumMod val="75000"/>
                </a:schemeClr>
              </a:solidFill>
              <a:latin typeface="Bradley Hand ITC" panose="03070402050302030203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questions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28600" y="1752600"/>
            <a:ext cx="3352800" cy="3733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38200" y="3352800"/>
            <a:ext cx="2667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Toll Free: </a:t>
            </a:r>
          </a:p>
          <a:p>
            <a:r>
              <a:rPr 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888-226-5727 </a:t>
            </a:r>
          </a:p>
          <a:p>
            <a:endParaRPr lang="en-US" sz="1400" b="1" dirty="0" smtClean="0">
              <a:solidFill>
                <a:schemeClr val="tx1">
                  <a:lumMod val="85000"/>
                  <a:lumOff val="15000"/>
                </a:schemeClr>
              </a:solidFill>
              <a:hlinkClick r:id="rId3"/>
            </a:endParaRPr>
          </a:p>
          <a:p>
            <a:r>
              <a:rPr 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Email:</a:t>
            </a:r>
            <a:endParaRPr lang="en-US" sz="1400" b="1" dirty="0" smtClean="0">
              <a:solidFill>
                <a:schemeClr val="tx1">
                  <a:lumMod val="85000"/>
                  <a:lumOff val="15000"/>
                </a:schemeClr>
              </a:solidFill>
              <a:hlinkClick r:id="rId3"/>
            </a:endParaRPr>
          </a:p>
          <a:p>
            <a:r>
              <a:rPr 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3"/>
              </a:rPr>
              <a:t>On-tablet@cdicomputers.com</a:t>
            </a:r>
            <a:endParaRPr lang="en-US" sz="1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1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Web: </a:t>
            </a:r>
            <a:r>
              <a:rPr 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4"/>
              </a:rPr>
              <a:t>http://cdicomputers.com/tablets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B9B9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/>
        </p:nvSpPr>
        <p:spPr>
          <a:xfrm>
            <a:off x="3581400" y="76200"/>
            <a:ext cx="228600" cy="152400"/>
          </a:xfrm>
          <a:prstGeom prst="rt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/>
        </p:nvSpPr>
        <p:spPr>
          <a:xfrm flipH="1">
            <a:off x="0" y="76200"/>
            <a:ext cx="228600" cy="152400"/>
          </a:xfrm>
          <a:prstGeom prst="rt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015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defRPr/>
            </a:pPr>
            <a:r>
              <a:rPr lang="en-US" b="1" dirty="0" smtClean="0"/>
              <a:t>QUESTIONS?</a:t>
            </a:r>
            <a:endParaRPr lang="en-US" b="1" dirty="0" smtClean="0">
              <a:solidFill>
                <a:schemeClr val="bg1"/>
              </a:solidFill>
            </a:endParaRPr>
          </a:p>
        </p:txBody>
      </p:sp>
      <p:pic>
        <p:nvPicPr>
          <p:cNvPr id="16" name="Picture 15" descr="decision-xx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1000" y="3429000"/>
            <a:ext cx="381000" cy="381000"/>
          </a:xfrm>
          <a:prstGeom prst="rect">
            <a:avLst/>
          </a:prstGeom>
        </p:spPr>
      </p:pic>
      <p:pic>
        <p:nvPicPr>
          <p:cNvPr id="18" name="Picture 17" descr="whit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6215062"/>
            <a:ext cx="9144000" cy="642938"/>
          </a:xfrm>
          <a:prstGeom prst="rect">
            <a:avLst/>
          </a:prstGeom>
        </p:spPr>
      </p:pic>
      <p:pic>
        <p:nvPicPr>
          <p:cNvPr id="1026" name="Picture 2" descr="\\Onnt4\salesfax\Templates\web\salesrep\Admin\Logos\CDI 2014\CDI_201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837" y="1676400"/>
            <a:ext cx="3176363" cy="190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07119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P_20150316_001.jpg"/>
          <p:cNvPicPr>
            <a:picLocks noChangeAspect="1"/>
          </p:cNvPicPr>
          <p:nvPr/>
        </p:nvPicPr>
        <p:blipFill>
          <a:blip r:embed="rId2" cstate="print"/>
          <a:srcRect l="20000" r="23334"/>
          <a:stretch>
            <a:fillRect/>
          </a:stretch>
        </p:blipFill>
        <p:spPr>
          <a:xfrm>
            <a:off x="1828800" y="4038599"/>
            <a:ext cx="1975344" cy="19565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8600" y="228600"/>
            <a:ext cx="3352800" cy="662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B9B9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8"/>
          <p:cNvSpPr/>
          <p:nvPr/>
        </p:nvSpPr>
        <p:spPr>
          <a:xfrm>
            <a:off x="3581400" y="76200"/>
            <a:ext cx="228600" cy="152400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 flipH="1">
            <a:off x="0" y="76200"/>
            <a:ext cx="228600" cy="152400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b="1" dirty="0" smtClean="0"/>
              <a:t>WHAT WE LOOK </a:t>
            </a:r>
          </a:p>
          <a:p>
            <a:pPr algn="ctr">
              <a:defRPr/>
            </a:pPr>
            <a:r>
              <a:rPr lang="en-US" b="1" dirty="0" smtClean="0"/>
              <a:t>FOR IN A DEVICE</a:t>
            </a:r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3352800" cy="6019800"/>
          </a:xfrm>
        </p:spPr>
        <p:txBody>
          <a:bodyPr>
            <a:noAutofit/>
          </a:bodyPr>
          <a:lstStyle/>
          <a:p>
            <a:pPr marL="233363" indent="-233363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Platform / OS </a:t>
            </a:r>
          </a:p>
          <a:p>
            <a:pPr marL="233363" indent="-233363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Ruggedness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- can it stand up to the riggers of the classroom</a:t>
            </a:r>
          </a:p>
          <a:p>
            <a:pPr marL="233363" indent="-233363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Size - both physical size and screen size </a:t>
            </a:r>
          </a:p>
          <a:p>
            <a:pPr marL="233363" indent="-233363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Screen – quality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resolution, do you want touch</a:t>
            </a:r>
          </a:p>
          <a:p>
            <a:pPr marL="233363" indent="-233363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Wireless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Wi-Fi, Bluetooth, 3G, 4G, </a:t>
            </a:r>
            <a:r>
              <a:rPr lang="en-US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WiDi</a:t>
            </a:r>
            <a:endParaRPr lang="en-US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33363" indent="-233363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Battery Life  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- 2 hours to 12 hours</a:t>
            </a:r>
          </a:p>
          <a:p>
            <a:pPr marL="233363" indent="-233363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Apps included and availability </a:t>
            </a:r>
          </a:p>
          <a:p>
            <a:pPr marL="233363" indent="-233363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Processor power – low power, dual core to higher power 64-bit processor </a:t>
            </a:r>
          </a:p>
          <a:p>
            <a:pPr marL="233363" indent="-233363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RAM and internal storage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external storage</a:t>
            </a:r>
          </a:p>
          <a:p>
            <a:pPr marL="233363" indent="-233363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Ports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- USB, HDMI, headphone, micro SD</a:t>
            </a:r>
          </a:p>
          <a:p>
            <a:pPr marL="233363" indent="-233363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Audio - internal microphone and speakers</a:t>
            </a:r>
          </a:p>
          <a:p>
            <a:pPr marL="233363" indent="-233363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Web Cam - Camera / Video - front, rear quality</a:t>
            </a:r>
          </a:p>
          <a:p>
            <a:pPr marL="233363" indent="-233363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Accessories / Storage / Charging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3400" y="4691942"/>
            <a:ext cx="284884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UNOBOOK® </a:t>
            </a:r>
            <a:r>
              <a:rPr lang="en-US" sz="1400" b="1" dirty="0">
                <a:solidFill>
                  <a:schemeClr val="bg1"/>
                </a:solidFill>
              </a:rPr>
              <a:t>2/ter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10.1” Windows tablet 2GB/64GB with KB and protective </a:t>
            </a:r>
            <a:r>
              <a:rPr lang="en-US" sz="1400" dirty="0" smtClean="0">
                <a:solidFill>
                  <a:schemeClr val="bg1"/>
                </a:solidFill>
              </a:rPr>
              <a:t>case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Starting at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$359 </a:t>
            </a:r>
            <a:r>
              <a:rPr lang="en-US" sz="2000" b="1" dirty="0">
                <a:solidFill>
                  <a:schemeClr val="bg1"/>
                </a:solidFill>
              </a:rPr>
              <a:t>US</a:t>
            </a:r>
            <a:endParaRPr lang="en-CA" sz="2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7600" y="4687394"/>
            <a:ext cx="2286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UNOBOOK® 2 </a:t>
            </a:r>
            <a:r>
              <a:rPr lang="en-US" sz="1400" b="1" dirty="0">
                <a:solidFill>
                  <a:schemeClr val="bg1"/>
                </a:solidFill>
              </a:rPr>
              <a:t>in </a:t>
            </a:r>
            <a:r>
              <a:rPr lang="en-US" sz="1400" b="1" dirty="0" smtClean="0">
                <a:solidFill>
                  <a:schemeClr val="bg1"/>
                </a:solidFill>
              </a:rPr>
              <a:t>1 EDU</a:t>
            </a:r>
            <a:endParaRPr lang="en-US" sz="1400" b="1" dirty="0">
              <a:solidFill>
                <a:schemeClr val="bg1"/>
              </a:solidFill>
            </a:endParaRP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Semi rugged 10.1” Windows tablet 2GB/64GB with </a:t>
            </a:r>
            <a:r>
              <a:rPr lang="en-US" sz="1400" dirty="0" smtClean="0">
                <a:solidFill>
                  <a:schemeClr val="bg1"/>
                </a:solidFill>
              </a:rPr>
              <a:t>KB</a:t>
            </a: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Starting at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$399 </a:t>
            </a:r>
            <a:r>
              <a:rPr lang="en-US" sz="2000" b="1" dirty="0">
                <a:solidFill>
                  <a:schemeClr val="bg1"/>
                </a:solidFill>
              </a:rPr>
              <a:t>US</a:t>
            </a:r>
            <a:endParaRPr lang="en-CA" sz="2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9800" y="4678740"/>
            <a:ext cx="3048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UNOBOOK® A141, A11 </a:t>
            </a: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Windows </a:t>
            </a:r>
            <a:r>
              <a:rPr lang="en-US" sz="1400" dirty="0">
                <a:solidFill>
                  <a:schemeClr val="bg1"/>
                </a:solidFill>
              </a:rPr>
              <a:t>8.1 certified </a:t>
            </a:r>
            <a:r>
              <a:rPr lang="en-US" sz="1400" dirty="0" smtClean="0">
                <a:solidFill>
                  <a:schemeClr val="bg1"/>
                </a:solidFill>
              </a:rPr>
              <a:t>14“ and 11.6” notebooks, </a:t>
            </a:r>
            <a:r>
              <a:rPr lang="en-US" sz="1400" dirty="0">
                <a:solidFill>
                  <a:schemeClr val="bg1"/>
                </a:solidFill>
              </a:rPr>
              <a:t>2GB, </a:t>
            </a:r>
            <a:r>
              <a:rPr lang="en-US" sz="1400" dirty="0" smtClean="0">
                <a:solidFill>
                  <a:schemeClr val="bg1"/>
                </a:solidFill>
              </a:rPr>
              <a:t>32/ 160GB </a:t>
            </a:r>
            <a:r>
              <a:rPr lang="en-US" sz="1400" dirty="0">
                <a:solidFill>
                  <a:schemeClr val="bg1"/>
                </a:solidFill>
              </a:rPr>
              <a:t>Dual Core </a:t>
            </a:r>
            <a:r>
              <a:rPr lang="en-US" sz="1400" dirty="0" smtClean="0">
                <a:solidFill>
                  <a:schemeClr val="bg1"/>
                </a:solidFill>
              </a:rPr>
              <a:t>1.58 GHz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Starting </a:t>
            </a:r>
            <a:r>
              <a:rPr lang="en-US" sz="2000" b="1" dirty="0">
                <a:solidFill>
                  <a:schemeClr val="bg1"/>
                </a:solidFill>
              </a:rPr>
              <a:t>at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$269 </a:t>
            </a:r>
            <a:r>
              <a:rPr lang="en-US" sz="2000" b="1" dirty="0">
                <a:solidFill>
                  <a:schemeClr val="bg1"/>
                </a:solidFill>
              </a:rPr>
              <a:t>US</a:t>
            </a:r>
            <a:endParaRPr lang="en-CA" sz="20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0" y="457201"/>
            <a:ext cx="510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Prices include free mobile device management, classroom management, access to </a:t>
            </a:r>
            <a:r>
              <a:rPr lang="en-US" sz="1600" b="1" dirty="0" smtClean="0">
                <a:solidFill>
                  <a:schemeClr val="bg1"/>
                </a:solidFill>
              </a:rPr>
              <a:t>online </a:t>
            </a:r>
            <a:r>
              <a:rPr lang="en-US" sz="1600" b="1" dirty="0">
                <a:solidFill>
                  <a:schemeClr val="bg1"/>
                </a:solidFill>
              </a:rPr>
              <a:t>K-8 and 9-12 curriculum, </a:t>
            </a:r>
            <a:endParaRPr lang="en-US" sz="1600" b="1" dirty="0" smtClean="0">
              <a:solidFill>
                <a:schemeClr val="bg1"/>
              </a:solidFill>
            </a:endParaRPr>
          </a:p>
          <a:p>
            <a:r>
              <a:rPr lang="en-US" sz="1600" b="1" dirty="0" smtClean="0">
                <a:solidFill>
                  <a:schemeClr val="bg1"/>
                </a:solidFill>
              </a:rPr>
              <a:t>1-year warranty </a:t>
            </a:r>
            <a:endParaRPr lang="en-US" sz="1600" b="1" dirty="0">
              <a:solidFill>
                <a:schemeClr val="bg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ight Triangle 15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ight Triangle 16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CDI “EDUCATION-READY”  Windows DEVICES</a:t>
            </a:r>
            <a:endParaRPr lang="en-US" b="1" dirty="0"/>
          </a:p>
        </p:txBody>
      </p:sp>
      <p:sp>
        <p:nvSpPr>
          <p:cNvPr id="19" name="TextBox 10"/>
          <p:cNvSpPr txBox="1"/>
          <p:nvPr/>
        </p:nvSpPr>
        <p:spPr>
          <a:xfrm>
            <a:off x="228600" y="6211669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 smtClean="0">
                <a:solidFill>
                  <a:schemeClr val="bg1"/>
                </a:solidFill>
              </a:rPr>
              <a:t>© 2015 CDI Computer Dealers Inc. All rights reserved. </a:t>
            </a:r>
            <a:r>
              <a:rPr lang="en-US" sz="900" dirty="0" err="1" smtClean="0">
                <a:solidFill>
                  <a:schemeClr val="bg1"/>
                </a:solidFill>
              </a:rPr>
              <a:t>eduGear</a:t>
            </a:r>
            <a:r>
              <a:rPr lang="en-US" sz="900" dirty="0" smtClean="0">
                <a:solidFill>
                  <a:schemeClr val="bg1"/>
                </a:solidFill>
              </a:rPr>
              <a:t>™, UNOBOOK® are either registered trademarks or trademarks of CDI Computer Dealers Inc., in the United States and/or other countries. Microsoft and Windows are either registered trademarks or trademarks of Microsoft Corporation respectively in the United States and/or other countries. All other trademarks are the property of their respective owners.  All prices in USD. Descriptions are subject to change without notice. Prices exclude all shipping &amp; applicable taxes. Product may not be exactly as shown. Errors and omissions excepted.</a:t>
            </a:r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20" name="Picture 19" descr="Untitled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1800" y="1028700"/>
            <a:ext cx="20574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1744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table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05200" y="5033427"/>
            <a:ext cx="284884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NL6 Rugged Intel </a:t>
            </a: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Chromebook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Starting at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$279 </a:t>
            </a:r>
            <a:r>
              <a:rPr lang="en-US" sz="2000" b="1" dirty="0">
                <a:solidFill>
                  <a:schemeClr val="bg1"/>
                </a:solidFill>
              </a:rPr>
              <a:t>US</a:t>
            </a:r>
            <a:endParaRPr lang="en-CA" sz="2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5033427"/>
            <a:ext cx="2667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UNOBOOK A 10 </a:t>
            </a: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9.7” Android  1GB/16GB </a:t>
            </a:r>
            <a:r>
              <a:rPr lang="en-US" sz="1400" dirty="0">
                <a:solidFill>
                  <a:schemeClr val="bg1"/>
                </a:solidFill>
              </a:rPr>
              <a:t>with </a:t>
            </a:r>
            <a:r>
              <a:rPr lang="en-US" sz="1400" dirty="0" smtClean="0">
                <a:solidFill>
                  <a:schemeClr val="bg1"/>
                </a:solidFill>
              </a:rPr>
              <a:t>KB</a:t>
            </a: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Starting at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$299 </a:t>
            </a:r>
            <a:r>
              <a:rPr lang="en-US" sz="2000" b="1" dirty="0">
                <a:solidFill>
                  <a:schemeClr val="bg1"/>
                </a:solidFill>
              </a:rPr>
              <a:t>US</a:t>
            </a:r>
            <a:endParaRPr lang="en-CA" sz="20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0" y="457201"/>
            <a:ext cx="510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Prices include free mobile device management, classroom management, access to </a:t>
            </a:r>
            <a:r>
              <a:rPr lang="en-US" sz="1600" b="1" dirty="0" smtClean="0">
                <a:solidFill>
                  <a:schemeClr val="bg1"/>
                </a:solidFill>
              </a:rPr>
              <a:t>online </a:t>
            </a:r>
            <a:r>
              <a:rPr lang="en-US" sz="1600" b="1" dirty="0">
                <a:solidFill>
                  <a:schemeClr val="bg1"/>
                </a:solidFill>
              </a:rPr>
              <a:t>K-8 and 9-12 curriculum, </a:t>
            </a:r>
            <a:endParaRPr lang="en-US" sz="1600" b="1" dirty="0" smtClean="0">
              <a:solidFill>
                <a:schemeClr val="bg1"/>
              </a:solidFill>
            </a:endParaRPr>
          </a:p>
          <a:p>
            <a:r>
              <a:rPr lang="en-US" sz="1600" b="1" dirty="0" smtClean="0">
                <a:solidFill>
                  <a:schemeClr val="bg1"/>
                </a:solidFill>
              </a:rPr>
              <a:t>1-year warranty </a:t>
            </a:r>
            <a:endParaRPr lang="en-US" sz="1600" b="1" dirty="0">
              <a:solidFill>
                <a:schemeClr val="bg1"/>
              </a:solidFill>
            </a:endParaRPr>
          </a:p>
        </p:txBody>
      </p:sp>
      <p:grpSp>
        <p:nvGrpSpPr>
          <p:cNvPr id="2" name="Group 13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ight Triangle 15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ight Triangle 16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CDI “EDUCATION-READY” GOOGLE DEVICES</a:t>
            </a:r>
            <a:endParaRPr lang="en-US" b="1" dirty="0"/>
          </a:p>
        </p:txBody>
      </p:sp>
      <p:sp>
        <p:nvSpPr>
          <p:cNvPr id="19" name="TextBox 10"/>
          <p:cNvSpPr txBox="1"/>
          <p:nvPr/>
        </p:nvSpPr>
        <p:spPr>
          <a:xfrm>
            <a:off x="152400" y="6211669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 smtClean="0">
                <a:solidFill>
                  <a:schemeClr val="bg1"/>
                </a:solidFill>
              </a:rPr>
              <a:t>© 2015 CDI Computer Dealers Inc. All rights reserved. </a:t>
            </a:r>
            <a:r>
              <a:rPr lang="en-US" sz="900" dirty="0" err="1" smtClean="0">
                <a:solidFill>
                  <a:schemeClr val="bg1"/>
                </a:solidFill>
              </a:rPr>
              <a:t>eduGear</a:t>
            </a:r>
            <a:r>
              <a:rPr lang="en-US" sz="900" dirty="0" smtClean="0">
                <a:solidFill>
                  <a:schemeClr val="bg1"/>
                </a:solidFill>
              </a:rPr>
              <a:t>™, UNOBOOK® are either registered trademarks or trademarks of CDI Computer Dealers Inc., in the United States and/or other countries. Microsoft and Windows are either registered trademarks or trademarks of Microsoft Corporation respectively in the United States and/or other countries. All other trademarks are the property of their respective owners.  All prices in USD. Descriptions are subject to change without notice. Prices exclude all shipping &amp; applicable taxes. Product may not be exactly as shown. Errors and omissions excepted.</a:t>
            </a:r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20" name="Picture 19" descr="Untitled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09800" y="2133600"/>
            <a:ext cx="1066800" cy="5334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172200" y="5033427"/>
            <a:ext cx="284884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J2 Semi-rugged  </a:t>
            </a: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Chromebook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Starting at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$199 </a:t>
            </a:r>
            <a:r>
              <a:rPr lang="en-US" sz="2000" b="1" dirty="0">
                <a:solidFill>
                  <a:schemeClr val="bg1"/>
                </a:solidFill>
              </a:rPr>
              <a:t>US</a:t>
            </a:r>
            <a:endParaRPr lang="en-CA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1744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ablets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28600" y="1676400"/>
            <a:ext cx="3352800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 smtClean="0">
              <a:solidFill>
                <a:srgbClr val="0156A4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0" y="0"/>
            <a:ext cx="9144000" cy="228600"/>
            <a:chOff x="0" y="0"/>
            <a:chExt cx="9144000" cy="2286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9144000" cy="2286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ight Triangle 17"/>
            <p:cNvSpPr/>
            <p:nvPr/>
          </p:nvSpPr>
          <p:spPr>
            <a:xfrm>
              <a:off x="3581400" y="76200"/>
              <a:ext cx="228600" cy="152400"/>
            </a:xfrm>
            <a:prstGeom prst="rtTriangle">
              <a:avLst/>
            </a:prstGeom>
            <a:solidFill>
              <a:srgbClr val="0026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ight Triangle 18"/>
            <p:cNvSpPr/>
            <p:nvPr/>
          </p:nvSpPr>
          <p:spPr>
            <a:xfrm flipH="1">
              <a:off x="0" y="76200"/>
              <a:ext cx="228600" cy="152400"/>
            </a:xfrm>
            <a:prstGeom prst="rtTriangle">
              <a:avLst/>
            </a:prstGeom>
            <a:solidFill>
              <a:srgbClr val="0026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rgbClr val="015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UNOBOOK® 2/</a:t>
            </a:r>
            <a:r>
              <a:rPr lang="en-US" sz="2400" b="1" dirty="0" err="1" smtClean="0"/>
              <a:t>ter</a:t>
            </a:r>
            <a:endParaRPr lang="en-US" sz="2400" b="1" dirty="0" smtClean="0"/>
          </a:p>
          <a:p>
            <a:pPr algn="ctr"/>
            <a:r>
              <a:rPr lang="en-US" b="1" dirty="0"/>
              <a:t>Starting at $</a:t>
            </a:r>
            <a:r>
              <a:rPr lang="en-US" b="1" dirty="0" smtClean="0"/>
              <a:t>359.00</a:t>
            </a:r>
            <a:endParaRPr lang="en-US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3733800" y="5562600"/>
            <a:ext cx="4419600" cy="619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14" b="1" dirty="0">
                <a:solidFill>
                  <a:schemeClr val="bg1"/>
                </a:solidFill>
              </a:rPr>
              <a:t>Includes: KB, Protective case, Stylus, CDI Software Suite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2415795"/>
              </p:ext>
            </p:extLst>
          </p:nvPr>
        </p:nvGraphicFramePr>
        <p:xfrm>
          <a:off x="369192" y="1828800"/>
          <a:ext cx="3071616" cy="4870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346"/>
                <a:gridCol w="2308270"/>
              </a:tblGrid>
              <a:tr h="26105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Model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56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+mn-lt"/>
                          <a:ea typeface="Calibri"/>
                          <a:cs typeface="Times New Roman"/>
                        </a:rPr>
                        <a:t>UNOBOOK® </a:t>
                      </a:r>
                      <a:r>
                        <a:rPr lang="en-US" sz="1000" b="1" baseline="0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2-Ter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56A4"/>
                    </a:solidFill>
                  </a:tcPr>
                </a:tc>
              </a:tr>
              <a:tr h="26105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Screen</a:t>
                      </a:r>
                    </a:p>
                  </a:txBody>
                  <a:tcPr marL="65314" marR="6531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10.1 Wide Screen </a:t>
                      </a:r>
                      <a:r>
                        <a:rPr lang="en-US" sz="1000" kern="1200" dirty="0" smtClean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 1280 x 800 </a:t>
                      </a:r>
                      <a:endParaRPr lang="en-US" sz="1000" kern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314" marR="65314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105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Calibri"/>
                          <a:ea typeface="Calibri"/>
                          <a:cs typeface="Times New Roman"/>
                        </a:rPr>
                        <a:t>Touch Screen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+mn-lt"/>
                          <a:ea typeface="Calibri"/>
                          <a:cs typeface="Times New Roman"/>
                        </a:rPr>
                        <a:t>10 points Capacitive Multi-Touch – Win 8.1 certifiable 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061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Calibri"/>
                          <a:ea typeface="Calibri"/>
                          <a:cs typeface="Times New Roman"/>
                        </a:rPr>
                        <a:t>Processor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Times New Roman"/>
                        </a:rPr>
                        <a:t>Intel</a:t>
                      </a:r>
                      <a:r>
                        <a:rPr lang="en-US" sz="1000" baseline="0" dirty="0" smtClean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Times New Roman"/>
                        </a:rPr>
                        <a:t> Bay Trail – T  3735D Quad Core  Speeds up to 1.8GHz</a:t>
                      </a:r>
                      <a:endParaRPr lang="en-US" sz="1000" dirty="0" smtClean="0">
                        <a:solidFill>
                          <a:srgbClr val="333333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rgbClr val="333333"/>
                          </a:solidFill>
                          <a:latin typeface="+mn-lt"/>
                          <a:ea typeface="Calibri"/>
                          <a:cs typeface="Times New Roman"/>
                        </a:rPr>
                        <a:t>Intel</a:t>
                      </a:r>
                      <a:r>
                        <a:rPr lang="en-US" sz="1000" baseline="0" dirty="0" smtClean="0">
                          <a:solidFill>
                            <a:srgbClr val="333333"/>
                          </a:solidFill>
                          <a:latin typeface="+mn-lt"/>
                          <a:ea typeface="Calibri"/>
                          <a:cs typeface="Times New Roman"/>
                        </a:rPr>
                        <a:t> Bay Trail – T  3775D Quad Core  Speeds up to 2,4GHz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105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Memory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2GBs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105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latin typeface="Calibri"/>
                          <a:ea typeface="Calibri"/>
                          <a:cs typeface="Times New Roman"/>
                        </a:rPr>
                        <a:t>Storage</a:t>
                      </a:r>
                      <a:r>
                        <a:rPr lang="en-US" sz="10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64</a:t>
                      </a:r>
                      <a:r>
                        <a:rPr lang="en-US" sz="1000" baseline="0" dirty="0" smtClean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GB 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105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Wi-Fi  - Bluetooth</a:t>
                      </a:r>
                    </a:p>
                  </a:txBody>
                  <a:tcPr marL="65314" marR="6531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802.11 </a:t>
                      </a:r>
                      <a:r>
                        <a:rPr lang="en-US" sz="1000" kern="1200" dirty="0" smtClean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a/B/G/N </a:t>
                      </a:r>
                      <a:r>
                        <a:rPr lang="en-US" sz="1000" kern="1200" dirty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Wireless </a:t>
                      </a:r>
                      <a:r>
                        <a:rPr lang="en-US" sz="1000" kern="1200" dirty="0" smtClean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 dual band  </a:t>
                      </a:r>
                      <a:r>
                        <a:rPr lang="en-US" sz="1000" kern="1200" dirty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and </a:t>
                      </a:r>
                      <a:r>
                        <a:rPr lang="en-US" sz="1000" kern="1200" dirty="0" smtClean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Bluetooth 4.0, </a:t>
                      </a:r>
                      <a:endParaRPr lang="en-US" sz="1000" kern="1200" dirty="0" smtClean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3G Optional (</a:t>
                      </a:r>
                      <a:r>
                        <a:rPr lang="en-US" sz="1000" kern="1200" dirty="0" err="1" smtClean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Huawie</a:t>
                      </a:r>
                      <a:r>
                        <a:rPr lang="en-US" sz="1000" kern="1200" dirty="0" smtClean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 E12200</a:t>
                      </a:r>
                      <a:r>
                        <a:rPr lang="en-US" sz="1000" kern="1200" baseline="0" dirty="0" smtClean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 Module)</a:t>
                      </a:r>
                      <a:endParaRPr lang="en-US" sz="1000" kern="1200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314" marR="65314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061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latin typeface="Calibri"/>
                          <a:ea typeface="Calibri"/>
                          <a:cs typeface="Times New Roman"/>
                        </a:rPr>
                        <a:t>Cameras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HD 720p/30fps/Indicator LED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，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USB interface 2.0M Pixel –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Front and rear</a:t>
                      </a: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593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Calibri"/>
                          <a:ea typeface="Calibri"/>
                          <a:cs typeface="Times New Roman"/>
                        </a:rPr>
                        <a:t>I /O Ports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Combo Mic input &amp; Line out x 1, DC-in x 1, Micro HDMI1.4a port x 1, Full size USB 3.0 Port x 1, Card Reader TF Card x 1, Pogo Pin style USB port for Keyboard cover x 1</a:t>
                      </a:r>
                      <a:endParaRPr lang="en-US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105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Calibri"/>
                          <a:ea typeface="Calibri"/>
                          <a:cs typeface="Times New Roman"/>
                        </a:rPr>
                        <a:t>Audio Ports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Headphone and </a:t>
                      </a:r>
                      <a:r>
                        <a:rPr lang="en-US" sz="1000" dirty="0" smtClean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Calibri"/>
                        </a:rPr>
                        <a:t>Microphone combo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105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latin typeface="Calibri"/>
                          <a:ea typeface="Calibri"/>
                          <a:cs typeface="Times New Roman"/>
                        </a:rPr>
                        <a:t>Battery 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8,000 </a:t>
                      </a:r>
                      <a:r>
                        <a:rPr lang="en-GB" sz="1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mAh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Battery Pack  - 9 Hour</a:t>
                      </a:r>
                      <a:endParaRPr lang="en-US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105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latin typeface="Calibri"/>
                          <a:ea typeface="Calibri"/>
                          <a:cs typeface="Times New Roman"/>
                        </a:rPr>
                        <a:t>Keyboard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Times New Roman"/>
                        </a:rPr>
                        <a:t>Attachable</a:t>
                      </a:r>
                      <a:r>
                        <a:rPr lang="en-US" sz="1000" baseline="0" dirty="0" smtClean="0">
                          <a:solidFill>
                            <a:srgbClr val="333333"/>
                          </a:solidFill>
                          <a:latin typeface="Calibri"/>
                          <a:ea typeface="Calibri"/>
                          <a:cs typeface="Times New Roman"/>
                        </a:rPr>
                        <a:t> keyboard with touch pad and protective case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14" marR="65314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026" name="Picture 2" descr="\\onnt4\salesfax\Templates\web\salesrep\Admin\Tablet\Images\2ter\IMG_016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609600"/>
            <a:ext cx="6608418" cy="4876800"/>
          </a:xfrm>
          <a:prstGeom prst="rect">
            <a:avLst/>
          </a:prstGeom>
          <a:noFill/>
        </p:spPr>
      </p:pic>
      <p:pic>
        <p:nvPicPr>
          <p:cNvPr id="21" name="Picture 20" descr="edugea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5200" y="152400"/>
            <a:ext cx="1630739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5695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tablets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038600" y="838200"/>
            <a:ext cx="4953000" cy="619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14" b="1" dirty="0">
                <a:solidFill>
                  <a:schemeClr val="bg1"/>
                </a:solidFill>
              </a:rPr>
              <a:t>Includes: KB, Stylus, Probe, Magnifying Glass Intel &amp; CDI Software Suite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28600" y="1752600"/>
            <a:ext cx="3352800" cy="53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B9B9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 dirty="0" smtClean="0"/>
              <a:t>UNOBOOK® </a:t>
            </a:r>
            <a:r>
              <a:rPr lang="en-US" sz="2400" b="1" dirty="0"/>
              <a:t>2 in </a:t>
            </a:r>
            <a:r>
              <a:rPr lang="en-US" sz="2400" b="1" dirty="0" smtClean="0"/>
              <a:t>1 PRO</a:t>
            </a:r>
          </a:p>
          <a:p>
            <a:pPr algn="ctr">
              <a:defRPr/>
            </a:pPr>
            <a:r>
              <a:rPr lang="en-US" dirty="0"/>
              <a:t>Starting at </a:t>
            </a:r>
            <a:r>
              <a:rPr lang="en-US" dirty="0" smtClean="0"/>
              <a:t>$499.00</a:t>
            </a:r>
            <a:endParaRPr lang="en-US" dirty="0"/>
          </a:p>
        </p:txBody>
      </p:sp>
      <p:sp>
        <p:nvSpPr>
          <p:cNvPr id="40" name="Right Triangle 39"/>
          <p:cNvSpPr/>
          <p:nvPr/>
        </p:nvSpPr>
        <p:spPr>
          <a:xfrm>
            <a:off x="3581400" y="76200"/>
            <a:ext cx="228600" cy="152400"/>
          </a:xfrm>
          <a:prstGeom prst="rtTriangl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Triangle 40"/>
          <p:cNvSpPr/>
          <p:nvPr/>
        </p:nvSpPr>
        <p:spPr>
          <a:xfrm flipH="1">
            <a:off x="0" y="76200"/>
            <a:ext cx="228600" cy="152400"/>
          </a:xfrm>
          <a:prstGeom prst="rtTriangl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45779264"/>
              </p:ext>
            </p:extLst>
          </p:nvPr>
        </p:nvGraphicFramePr>
        <p:xfrm>
          <a:off x="304800" y="1858454"/>
          <a:ext cx="3200400" cy="4912170"/>
        </p:xfrm>
        <a:graphic>
          <a:graphicData uri="http://schemas.openxmlformats.org/drawingml/2006/table">
            <a:tbl>
              <a:tblPr/>
              <a:tblGrid>
                <a:gridCol w="982236"/>
                <a:gridCol w="2218164"/>
              </a:tblGrid>
              <a:tr h="24602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Model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UNOBOOK® 2 in 1 PRO </a:t>
                      </a: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Screen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10.1", 1366x768, IPSLVDS interface</a:t>
                      </a:r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Touch Screen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5 Point  Multi-touch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Processor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Intel Bay Trail T – Quad Core ≤ 1.8 GHz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Memory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2GB DDR3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HDD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64GB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eMMC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4895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Wi-Fi  - Bluetooth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802.11 a/b/g/n 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MiMo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2x2 Wireless Bluetooth &amp; 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WiDi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rgbClr val="333333"/>
                          </a:solidFill>
                          <a:latin typeface="+mn-lt"/>
                          <a:ea typeface="Calibri"/>
                          <a:cs typeface="Calibri"/>
                        </a:rPr>
                        <a:t>3G Optional (</a:t>
                      </a:r>
                      <a:r>
                        <a:rPr lang="en-US" sz="1000" kern="1200" dirty="0" err="1" smtClean="0">
                          <a:solidFill>
                            <a:srgbClr val="333333"/>
                          </a:solidFill>
                          <a:latin typeface="+mn-lt"/>
                          <a:ea typeface="Calibri"/>
                          <a:cs typeface="Calibri"/>
                        </a:rPr>
                        <a:t>Huawie</a:t>
                      </a:r>
                      <a:r>
                        <a:rPr lang="en-US" sz="1000" kern="1200" dirty="0" smtClean="0">
                          <a:solidFill>
                            <a:srgbClr val="333333"/>
                          </a:solidFill>
                          <a:latin typeface="+mn-lt"/>
                          <a:ea typeface="Calibri"/>
                          <a:cs typeface="Calibri"/>
                        </a:rPr>
                        <a:t> MU736</a:t>
                      </a:r>
                      <a:r>
                        <a:rPr lang="en-US" sz="1000" kern="1200" baseline="0" dirty="0" smtClean="0">
                          <a:solidFill>
                            <a:srgbClr val="333333"/>
                          </a:solidFill>
                          <a:latin typeface="+mn-lt"/>
                          <a:ea typeface="Calibri"/>
                          <a:cs typeface="Calibri"/>
                        </a:rPr>
                        <a:t> Module)</a:t>
                      </a:r>
                      <a:endParaRPr lang="en-US" sz="1000" kern="1200" dirty="0" smtClean="0">
                        <a:solidFill>
                          <a:srgbClr val="333333"/>
                        </a:solidFill>
                        <a:latin typeface="+mn-lt"/>
                        <a:ea typeface="Calibri"/>
                        <a:cs typeface="Calibri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Webcam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1.6 MP/ 5MP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707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 /O Ports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USB3.0 x1 ,Micro-SD slot, Micro-HDMI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Combo Audio Jack 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Card Reader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 in 1 SDHC/MMC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Audio Ports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Integrated audio, speaker and digital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mic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Battery life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14 hours – Includes extra battery in KB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Ruggedness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70cm drop, water resistance, IP41 </a:t>
                      </a:r>
                    </a:p>
                  </a:txBody>
                  <a:tcPr marL="65314" marR="6531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 descr="\\onnt4\salesfax\Templates\web\salesrep\Admin\Tablet\Images\Classmate 2in1\IMG_01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1447800"/>
            <a:ext cx="6437312" cy="4750530"/>
          </a:xfrm>
          <a:prstGeom prst="rect">
            <a:avLst/>
          </a:prstGeom>
          <a:noFill/>
        </p:spPr>
      </p:pic>
      <p:pic>
        <p:nvPicPr>
          <p:cNvPr id="15" name="Picture 14" descr="edugea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5200" y="152400"/>
            <a:ext cx="1630739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905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tablets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Picture 2" descr="\\onnt4\salesfax\Templates\web\salesrep\Admin\Tablet\Images\Classmate 2in1\IMG_01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1447800"/>
            <a:ext cx="6437312" cy="4750530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3810000" y="990600"/>
            <a:ext cx="4953000" cy="619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14" b="1" dirty="0">
                <a:solidFill>
                  <a:schemeClr val="bg1"/>
                </a:solidFill>
              </a:rPr>
              <a:t>Includes: KB, Stylus, Probe, Magnifying Glass Intel &amp; CDI Software Suite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28600" y="1752600"/>
            <a:ext cx="3352800" cy="510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B9B9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228600" y="76200"/>
            <a:ext cx="3352800" cy="1676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 dirty="0" smtClean="0"/>
              <a:t>UNOBOOK® </a:t>
            </a:r>
            <a:r>
              <a:rPr lang="en-US" sz="2400" b="1" dirty="0"/>
              <a:t>2 in </a:t>
            </a:r>
            <a:r>
              <a:rPr lang="en-US" sz="2400" b="1" dirty="0" smtClean="0"/>
              <a:t>1 EDU</a:t>
            </a:r>
          </a:p>
          <a:p>
            <a:pPr algn="ctr">
              <a:defRPr/>
            </a:pPr>
            <a:r>
              <a:rPr lang="en-US" dirty="0"/>
              <a:t>Starting at </a:t>
            </a:r>
            <a:r>
              <a:rPr lang="en-US" dirty="0" smtClean="0"/>
              <a:t>$399.00</a:t>
            </a:r>
            <a:endParaRPr lang="en-US" dirty="0"/>
          </a:p>
        </p:txBody>
      </p:sp>
      <p:sp>
        <p:nvSpPr>
          <p:cNvPr id="40" name="Right Triangle 39"/>
          <p:cNvSpPr/>
          <p:nvPr/>
        </p:nvSpPr>
        <p:spPr>
          <a:xfrm>
            <a:off x="3581400" y="76200"/>
            <a:ext cx="228600" cy="152400"/>
          </a:xfrm>
          <a:prstGeom prst="rtTriangl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Triangle 40"/>
          <p:cNvSpPr/>
          <p:nvPr/>
        </p:nvSpPr>
        <p:spPr>
          <a:xfrm flipH="1">
            <a:off x="0" y="76200"/>
            <a:ext cx="228600" cy="152400"/>
          </a:xfrm>
          <a:prstGeom prst="rtTriangl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7271546"/>
              </p:ext>
            </p:extLst>
          </p:nvPr>
        </p:nvGraphicFramePr>
        <p:xfrm>
          <a:off x="304800" y="1887578"/>
          <a:ext cx="3200400" cy="4912170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982236"/>
                <a:gridCol w="2218164"/>
              </a:tblGrid>
              <a:tr h="24602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Model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UNOBOOK® 2 </a:t>
                      </a:r>
                      <a:r>
                        <a:rPr kumimoji="0" lang="en-US" sz="105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in</a:t>
                      </a:r>
                      <a:r>
                        <a:rPr kumimoji="0" lang="en-US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1 EDU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>
                    <a:solidFill>
                      <a:schemeClr val="accent5"/>
                    </a:solidFill>
                  </a:tcPr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Screen</a:t>
                      </a:r>
                      <a:endParaRPr kumimoji="0" lang="en-US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10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10.1", 1280 x 800 TN, LVDS interface</a:t>
                      </a:r>
                      <a:endParaRPr kumimoji="0" lang="en-US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Touch Screen</a:t>
                      </a:r>
                      <a:endParaRPr kumimoji="0" lang="en-US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Multi-touch</a:t>
                      </a:r>
                      <a:endParaRPr kumimoji="0" lang="en-US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Processor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Intel Bay Trail T Z3735F – Quad Core ≤ 1.8 GHz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Memory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2GB DDR3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HDD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64GB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eMMC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Wi-Fi  - Bluetooth</a:t>
                      </a: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802.11 a/b/g/n 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MiMo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2x2 Dual Band Wireless ,Bluetooth &amp; 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WiDi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000" kern="1200" dirty="0" smtClean="0">
                          <a:solidFill>
                            <a:srgbClr val="333333"/>
                          </a:solidFill>
                          <a:latin typeface="+mn-lt"/>
                          <a:ea typeface="Calibri"/>
                          <a:cs typeface="Calibri"/>
                        </a:rPr>
                        <a:t>3G Optional (</a:t>
                      </a:r>
                      <a:r>
                        <a:rPr lang="en-US" sz="1000" kern="1200" dirty="0" err="1" smtClean="0">
                          <a:solidFill>
                            <a:srgbClr val="333333"/>
                          </a:solidFill>
                          <a:latin typeface="+mn-lt"/>
                          <a:ea typeface="Calibri"/>
                          <a:cs typeface="Calibri"/>
                        </a:rPr>
                        <a:t>Huawie</a:t>
                      </a:r>
                      <a:r>
                        <a:rPr lang="en-US" sz="1000" kern="1200" dirty="0" smtClean="0">
                          <a:solidFill>
                            <a:srgbClr val="333333"/>
                          </a:solidFill>
                          <a:latin typeface="+mn-lt"/>
                          <a:ea typeface="Calibri"/>
                          <a:cs typeface="Calibri"/>
                        </a:rPr>
                        <a:t> MU736</a:t>
                      </a:r>
                      <a:r>
                        <a:rPr lang="en-US" sz="1000" kern="1200" baseline="0" dirty="0" smtClean="0">
                          <a:solidFill>
                            <a:srgbClr val="333333"/>
                          </a:solidFill>
                          <a:latin typeface="+mn-lt"/>
                          <a:ea typeface="Calibri"/>
                          <a:cs typeface="Calibri"/>
                        </a:rPr>
                        <a:t> Module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Webcam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1.MP Front / 5MP Rear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5707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I /O Ports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Micro USB2.0,Micro-SD slot, Micro-HDMI , Combo Audio Jack , Full size USB 2.0 in KB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Card Reader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in 1 SDHC/MMC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Audio Ports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Integrated audio, speaker and digital </a:t>
                      </a:r>
                      <a:r>
                        <a:rPr kumimoji="0" lang="en-US" sz="1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mic</a:t>
                      </a: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Battery life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 hours 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</a:tr>
              <a:tr h="357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Ruggedness</a:t>
                      </a:r>
                      <a:endParaRPr kumimoji="0" lang="en-US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70cm drop, water resistance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5314" marR="65314" marT="0" marB="0" anchor="ctr" horzOverflow="overflow"/>
                </a:tc>
              </a:tr>
            </a:tbl>
          </a:graphicData>
        </a:graphic>
      </p:graphicFrame>
      <p:pic>
        <p:nvPicPr>
          <p:cNvPr id="12" name="Picture 11" descr="edugea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5200" y="152400"/>
            <a:ext cx="1630739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905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CHECK" val="0"/>
  <p:tag name="ARTICULATE_PRESENTER_VERSION" val="6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user\AppData\Local\Temp\articulate\presenter\imgtemp\aBmC43Sg_files\slide0001_image001.p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user\AppData\Local\Temp\articulate\presenter\imgtemp\dPRkJB0Z_files\slide0001_image001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user\AppData\Local\Temp\articulate\presenter\imgtemp\aBmC43Sg_files\slide0001_image001.pn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user\AppData\Local\Temp\articulate\presenter\imgtemp\dPRkJB0Z_files\slide0001_image001.png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athena xmlns="http://schemas.microsoft.com/edu/athena" version="0.1.2955.0">
  <media streamable="true" recordStart="0" recordEnd="69682" recordLength="69724" audioOnly="true"/>
</athena>
</file>

<file path=customXml/item10.xml><?xml version="1.0" encoding="utf-8"?>
<athena xmlns="http://schemas.microsoft.com/edu/athena" version="0.1.2955.0">
  <ink scale="0.5421687">AAEAAAD/////AQAAAAAAAAAMAgAAAE9BdXRob3JQUFQsIFZlcnNpb249MC4xLjI5NTUuMCwgQ3VsdHVyZT1uZXV0cmFsLCBQdWJsaWNLZXlUb2tlbj0zMWJmMzg1NmFkMzY0ZTM1BQEAAAALSW5rTWF0dGVyVjEDAAAADUxpc3RgMStfaXRlbXMMTGlzdGAxK19zaXplD0xpc3RgMStfdmVyc2lvbgQAABdTaGFyZWQuSW5raW5nLklua0F0b21bXQIAAAAICAIAAAAJAwAAAAMAAAAIAAAABwMAAAAAAQAAAAQAAAAECUlua0F0b21WMQIAAAAJBAAAAAkFAAAACQYAAAAKBQQAAAALUGVuU3Ryb2tlVjEEAAAACkF0dHJpYnV0ZXMFVHJhY2UJU3RhcnRUaW1lBFR5cGUEBAAED1BlbkF0dHJpYnV0ZXNWMQIAAAAKSW5rVHJhY2VWMQIAAAAQDEFjdGlvblR5cGVWMQIAAAACAAAACQcAAAAJCAAAAO18AQAAAAAABff///8MQWN0aW9uVHlwZVYxAQAAAAd2YWx1ZV9fAAgCAAAAAAAAAAEFAAAABAAAAAkKAAAACQsAAAAUkQEAAAAAAAH0////9////wAAAAAFBgAAAA1DbGVhckNhbnZhc1YxAgAAAAlTdGFydFRpbWUEVHlwZQAEEAxBY3Rpb25UeXBlVjECAAAAAgAAAL6uAgAAAAAAAfP////3////AAAAAAUHAAAAD1BlbkF0dHJpYnV0ZXNWMQoAAAAHX2NvbG9yQQdfY29sb3JSB19jb2xvckcHX2NvbG9yQgpGaXRUb0N1cnZlBkhlaWdodA5JZ25vcmVQcmVzc3VyZQ1Jc0hpZ2hsaWdodGVyBVNoYXBlBVdpZHRoAAAAAAAAAAAEAAICAgIBBgEBDEJydXNoU2hhcGVWMQIAAAAGAgAAAP//AAAAAAAAAAAACEAAAAXy////DEJydXNoU2hhcGVWMQEAAAAHdmFsdWVfXwAIAgAAAAEAAAAAAAAAAAAIQAUIAAAACklua1RyYWNlVjEDAAAADUxpc3RgMStfaXRlbXMMTGlzdGAxK19zaXplD0xpc3RgMStfdmVyc2lvbgQAABhTaGFyZWQuSW5raW5nLklua1BvaW50W10CAAAACAgCAAAACQ8AAADsAAAA7AAAAAEKAAAABwAAAP//AAAAAAAAAAAACEAAAAHw////8v///wEAAAAAAAAAAAAIQAELAAAACAAAAAkRAAAAbwAAAG8AAAAHDwAAAAABAAAAAAEAAAQKSW5rUG9pbnRWMQIAAAAJEgAAAAkTAAAACRQAAAAJFQAAAAkWAAAACRcAAAAJGAAAAAkZAAAACRoAAAAJGwAAAAkcAAAACR0AAAAJHgAAAAkfAAAACSAAAAAJIQAAAAkiAAAACSMAAAAJJAAAAAklAAAACSYAAAAJJwAAAAkoAAAACSkAAAAJKgAAAAkrAAAACSwAAAAJLQAAAAkuAAAACS8AAAAJMAAAAAkxAAAACTIAAAAJMwAAAAk0AAAACTUAAAAJNgAAAAk3AAAACTgAAAAJOQAAAAk6AAAACTsAAAAJPAAAAAk9AAAACT4AAAAJPwAAAAlAAAAACUEAAAAJQgAAAAlDAAAACUQAAAAJRQAAAAlGAAAACUcAAAAJSAAAAAlJAAAACUoAAAAJSwAAAAlMAAAACU0AAAAJTgAAAAlPAAAACVAAAAAJUQAAAAlSAAAACVMAAAAJVAAAAAlVAAAACVYAAAAJVwAAAAlYAAAACVkAAAAJWgAAAAlbAAAACVwAAAAJXQAAAAleAAAACV8AAAAJYAAAAAlhAAAACWIAAAAJYwAAAAlkAAAACWUAAAAJZgAAAAlnAAAACWgAAAAJaQAAAAlqAAAACWsAAAAJbAAAAAltAAAACW4AAAAJbwAAAAlwAAAACXEAAAAJcgAAAAlzAAAACXQAAAAJdQAAAAl2AAAACXcAAAAJeAAAAAl5AAAACXoAAAAJewAAAAl8AAAACX0AAAAJfgAAAAl/AAAACYAAAAAJgQAAAAmCAAAACYMAAAAJhAAAAAmFAAAACYYAAAAJhwAAAAmIAAAACYkAAAAJigAAAAmLAAAACYwAAAAJjQAAAAmOAAAACY8AAAAJkAAAAAmRAAAACZIAAAAJkwAAAAmUAAAACZUAAAAJlgAAAAmXAAAACZgAAAAJmQAAAAmaAAAACZsAAAAJnAAAAAmdAAAACZ4AAAAJnwAAAAmgAAAACaEAAAAJogAAAAmjAAAACaQAAAAJpQAAAAmmAAAACacAAAAJqAAAAAmpAAAACaoAAAAJqwAAAAmsAAAACa0AAAAJrgAAAAmvAAAACbAAAAAJsQAAAAmyAAAACbMAAAAJtAAAAAm1AAAACbYAAAAJtwAAAAm4AAAACbkAAAAJugAAAAm7AAAACbwAAAAJvQAAAAm+AAAACb8AAAAJwAAAAAnBAAAACcIAAAAJwwAAAAnEAAAACcUAAAAJxgAAAAnHAAAACcgAAAAJyQAAAAnKAAAACcsAAAAJzAAAAAnNAAAACc4AAAAJzwAAAAnQAAAACdEAAAAJ0gAAAAnTAAAACdQAAAAJ1QAAAAnWAAAACdcAAAAJ2AAAAAnZAAAACdoAAAAJ2wAAAAncAAAACd0AAAAJ3gAAAAnfAAAACeAAAAAJ4QAAAAniAAAACeMAAAAJ5AAAAAnlAAAACeYAAAAJ5wAAAAnoAAAACekAAAAJ6gAAAAnrAAAACewAAAAJ7QAAAAnuAAAACe8AAAAJ8AAAAAnxAAAACfIAAAAJ8wAAAAn0AAAACfUAAAAJ9gAAAAn3AAAACfgAAAAJ+QAAAAn6AAAACfsAAAAJ/AAAAAn9AAAADRQHEQAAAAABAAAAgAAAAAQKSW5rUG9pbnRWMQIAAAAJ/gAAAAn/AAAACQABAAAJAQEAAAkCAQAACQMBAAAJBAEAAAkFAQAACQYBAAAJBwEAAAkIAQAACQkBAAAJCgEAAAkLAQAACQwBAAAJDQEAAAkOAQAACQ8BAAAJEAEAAAkRAQAACRIBAAAJEwEAAAkUAQAACRUBAAAJFgEAAAkXAQAACRgBAAAJGQEAAAkaAQAACRsBAAAJHAEAAAkdAQAACR4BAAAJHwEAAAkgAQAACSEBAAAJIgEAAAkjAQAACSQBAAAJJQEAAAkmAQAACScBAAAJKAEAAAkpAQAACSoBAAAJKwEAAAksAQAACS0BAAAJLgEAAAkvAQAACTABAAAJMQEAAAkyAQAACTMBAAAJNAEAAAk1AQAACTYBAAAJNwEAAAk4AQAACTkBAAAJOgEAAAk7AQAACTwBAAAJPQEAAAk+AQAACT8BAAAJQAEAAAlBAQAACUIBAAAJQwEAAAlEAQAACUUBAAAJRgEAAAlHAQAACUgBAAAJSQEAAAlKAQAACUsBAAAJTAEAAAlNAQAACU4BAAAJTwEAAAlQAQAACVEBAAAJUgEAAAlTAQAACVQBAAAJVQEAAAlWAQAACVcBAAAJWAEAAAlZAQAACVoBAAAJWwEAAAlcAQAACV0BAAAJXgEAAAlfAQAACWABAAAJYQEAAAliAQAACWMBAAAJZAEAAAllAQAACWYBAAAJZwEAAAloAQAACWkBAAAJagEAAAlrAQAACWwBAAANEQUSAAAACklua1BvaW50VjEEAAAAAVgBWQ5QcmVzc3VyZUZhY3RvcglUaW1lU3RhbXAAAAAABgYLEAIAAAC6cFffJO/vP8JyTyMs99Q/AAAAPwAAAAAAAAAAARMAAAASAAAALlIGnm7N7z/WUjYwQaDUPwAAAD8AAAAAAAAAAAEUAAAAEgAAAKAztVy4q+8/+qKQw+Ad1D8AAAA/AAAAAAAAAAABFQAAABIAAAAUFWQbAorvPw6Dd9D1xtM/AAAAPxAAAAAAAAAAARYAAAASAAAA+tfBmJVG7z9Gs7hwqu3SPwAAAD8QAAAAAAAAAAEXAAAAEgAAAFB8ztRy4e4/hlNtl+no0T8AAAA/IAAAAAAAAAABGAAAABIAAACiYfqP1mXuP9BjlUSzuNA/AAAAPyAAAAAAAAAAARkAAAASAAAA3shkSUe97T886Hrj+RDPPwAAAD8vAAAAAAAAAAEaAAAAEgAAAJARfsEB8+w/FKl/ZMyryz8AAAA/LwAAAAAAAAABGwAAABIAAAC0O0b4BQfsP/BphOWeRsg/AAAAPz8AAAAAAAAAARwAAAASAAAAXMV+70Ym6z/IKolmceHEPwAAAD8/AAAAAAAAAAEdAAAAEgAAAAwOmGcBXOo/jAun2i7TwT8AAAA/TwAAAAAAAAABHgAAABIAAABUNOOh68npP0hY7mmE5b4/AAAAP08AAAAAAAAAAR8AAAASAAAAJnl/HYxZ6T/wWCXRLC68PwAAAD9eAAAAAAAAAAEgAAAAEgAAAAR9/Bmm/+g/oFlcONV2uT8AAAA/XgAAAAAAAAABIQAAABIAAABun8pXdsfoPyiaxYVTbbc/AAAAP24AAAAAAAAAASIAAAASAAAA2MGYlUaP6D94GmG5pxG2PwAAAD9uAAAAAAAAAAEjAAAAEgAAAMZD15NTYug/qNou09FjtT8AAAA/fQAAAAAAAAABJAAAABIAAACsBjUR5x7oPwBbygYmCLQ/AAAAP30AAAAAAAAAASUAAAASAAAADGoizj3Q5z9Y22U6eqyyPwAAAD+NAAAAAAAAAAEmAAAAEgAAAFxPTomhVOc/2BvPh/iisD8AAAA/jQAAAAAAAAABJwAAABIAAAAo1QmEyM3mP7C4cKrtMq0/AAAAP50AAAAAAAAAASgAAAASAAAA9FrFfu9G5j8Qut54PsSnPwAAAD+dAAAAAAAAAAEpAAAAEgAAAMDggHkWwOU/IDuxEzuxoz8AAAA/rAAAAAAAAAABKgAAABIAAACCp1vzwyLlPyB4B11vPJ8/AAAAP7wAAAAAAAAAASsAAAASAAAA2ktoL6G95D+geXUrwM2ZPwAAAD+8AAAAAAAAAAEsAAAAEgAAAK6QBKtBTeQ/gHsaYbmnkT8AAAA/vAAAAAAAAAABLQAAABIAAACMlIGnW/PjPwD6EF8Ucog/AAAAP8wAAAAAAAAAAS4AAAASAAAA7PduZLKk4z9A+34tZQODPwAAAD/bAAAAAAAAAAEvAAAAEgAAANK6zOFFYeM/APnZ92spez8AAAA/2wAAAAAAAAABMAAAABIAAAA0HrqenBLjP4D7tZQNTHA/AAAAP+sAAAAAAAAAATEAAAASAAAAGuEXHDDP4j+A+7WUDUxwPwAAAD/rAAAAAAAAAAEyAAAAEgAAAHpEBdmGgOI/gPu1lA1McD8AAAA/+gAAAAAAAAABMwAAABIAAABWSILVoCbiP4D7tZQNTHA/AAAAP/oAAAAAAAAAATQAAAASAAAANEz/0brM4T+A+7WUDUxwPwAAAD8KAQAAAAAAAAE1AAAAEgAAAJSv7I4RfuE/gPu1lA1McD8AAAA/CgEAAAAAAAABNgAAABIAAAD+0brM4UXhP4D7tZQNTHA/AAAAPxoBAAAAAAAAATcAAAASAAAAavSICrIN4T9A+34tZQODPwAAAD8aAQAAAAAAAAE4AAAAEgAAAFZ2xwi/4OA/wPiikMPgjT8AAAA/KQEAAAAAAAABOQAAABIAAAA8OSWGUp3gP+B64/kQX5Q/AAAAPykBAAAAAAAAAToAAAASAAAAJPyCA+ZZ4D+geXUrwM2ZPwAAAD85AQAAAAAAAAE7AAAAEgAAAAq/4IB5FuA/IHgHXW88nz8AAAA/OQEAAAAAAAABPAAAABIAAADMhbv6JnnfP3C7TEePVaI/AAAAP0kBAAAAAAAAAT0AAAASAAAAdA/08WeY3j9gOnqskmimPwAAAD9JAQAAAAAAAAE+AAAAEgAAABjaS2gvod0/YLmnEZZ7qj8AAAA/WgEAAAAAAAABPwAAABIAAAC8Y4RfcMDcP2A41XaZjq4/AAAAP1oBAAAAAAAAAUAAAAASAAAATLAa1ESc2z/YG8+H+KKwPwAAAD9qAQAAAAAAAAFBAAAAEgAAANj8sEgZeNo/WNtlOnqssj8AAAA/agEAAAAAAAABQgAAABIAAABcimY8dD3ZP9Ca/Oz7tbQ/AAAAP3kBAAAAAAAAAUMAAAASAAAA7Nb8sEgZ2D/42fdrKRu4PwAAAD95AQAAAAAAAAFEAAAAEgAAAGSl0SMqyNY/8Fgl0SwuvD8AAAA/iQEAAAAAAAABRQAAABIAAADkc6aWC3fVP/hrKRuYIMA/AAAAP4kBAAAAAAAAAUYAAAASAAAARAXZhoDi0z80iwun2i7DPwAAAD+ZAQAAAAAAAAFHAAAAEgAAAKiWC3f1TdI/hIrUPzLmxT8AAAA/mQEAAAAAAAABSAAAABIAAAAgZeDp1vzQP9iJndiJncg/AAAAP6gBAAAAAAAAAUkAAAASAAAAQGdquXBXzz9AaU1+9v3KPwAAAD+oAQAAAAAAAAFKAAAAEgAAACiGUp1AiMw/lGgWF061zT8AAAA/uAEAAAAAAAABSwAAABIAAAAYI/yCA+bJP/Kz79dSNtA/AAAAP7gBAAAAAAAAAUwAAAASAAAAGMClaMZDxz+mo8cqiWbRPwAAAD/IAQAAAAAAAAFNAAAAEgAAADhZ0lFv+8Q/WpOffb+W0j8AAAA/yAEAAAAAAAABTgAAABIAAABw7oE+/gzDPw6Dd9D1xtM/AAAAP9cBAAAAAAAAAU8AAAASAAAAwAHzLIBLwT/Cck8jLPfUPwAAAD/XAQAAAAAAAAFQAAAAEgAAACAqyDYEFL8/ftKa/Oz71T8AAAA/5wEAAAAAAAABUQAAABIAAADoTC0X7uq7PzbCck8jLNc/AAAAP+cBAAAAAAAAAVIAAAASAAAA8GeY/qN1uT/qsUqiWVzYPwAAAD/2AQAAAAAAAAFTAAAAEgAAANCGgOJzprY/kjGvbgW42T8AAAA/9gEAAAAAAAABVAAAABIAAAAAnm7ND4u0P1KR+kfGvNo/AAAAPwYCAAAAAAAAAVUAAAASAAAAWLHfu5HJsj8S8UUhh8HbPwAAAD8GAgAAAAAAAAFWAAAAEgAAAKjEUKoTCLE/zlCR+kfG3D8AAAA/FgIAAAAAAAABVwAAABIAAADgr4MxK42uP5YgUFqTn90/AAAAPyUCAAAAAAAAAVgAAAASAAAA0M5rFfu9qz9WgJszVKTePwAAAD8lAgAAAAAAAAFZAAAAEgAAALDtU/nK7qg/IlBak5993z8AAAA/JQIAAAAAAAABWgAAABIAAABQFDbWzmulP/WPjHl1K+A/AAAAPzUCAAAAAAAAAVsAAAASAAAAQDMeup6coj/b92spG5jgPwAAAD9FAgAAAAAAAAFcAAAAEgAAAMCzAC5FM54/xReFHAbv4D8AAAA/RQIAAAAAAAABXQAAABIAAACA8dD15JSYP683ng/xReE/AAAAP1QCAAAAAAAAAV4AAAASAAAAAAHF50wtlz+Tn32/lrLhPwAAAD9UAgAAAAAAAAFfAAAAEgAAAGAvob2E9pI/dwddbzwf4j8AAAA/ZAIAAAAAAAABYAAAABIAAABATomhVCeQP2MndmInduI/AAAAP2QCAAAAAAAAAWEAAAASAAAAQPnK7hjhhz9Hj1USzeLiPwAAAD9zAgAAAAAAAAFiAAAAEgAAAAA3m7a4QoI/Ma9uBbg54z8AAAA/cwIAAAAAAAABYwAAABIAAAAArAY1Eed+PxcXTrVdpuM/AAAAP4MCAAAAAAAAAWQAAAASAAAAgOnW/LBIeT/7fi1lAxPkPwAAAD+DAgAAAAAAAAFlAAAAEgAAAADK7hjhF2w/2S7T0WOV5D8AAAA/kwIAAAAAAAABZgAAABIAAAAARo+oINtgP7veeD7EF+U/AAAAP5MCAAAAAAAAAWcAAAASAAAAAEaPqCDbYD+j/pExr27lPwAAAD+iAgAAAAAAAAFoAAAAEgAAAABGj6gg22A/iWZx4VTb5T8AAAA/ogIAAAAAAAABaQAAABIAAAAARo+oINtgP3OGitQ/MuY/AAAAP7ICAAAAAAAAAWoAAAASAAAAAEaPqCDbYD9jXt0KcHPmPwAAAD+yAgAAAAAAAAFrAAAAEgAAAABGj6gg22A/TX72/VrK5j8AAAA/wgIAAAAAAAABbAAAABIAAACAJ6fEUKpzPz1WSTSLC+c/AAAAP8ICAAAAAAAAAW0AAAASAAAAADebtrhCgj8jvijkMHjnPwAAAD/RAgAAAAAAAAFuAAAAEgAAAEC7+iZ5f40/C95B1xvP5z8AAAA/0QIAAAAAAAABbwAAABIAAACAELnZtMWVP+uN50N8Ueg/AAAAP+ECAAAAAAAAAXAAAAASAAAAwLMALkUznj/HhVNtl+noPwAAAD/hAgAAAAAAAAFxAAAAEgAAANAjKsg2BKQ/pTX52fdr6T8AAAA/8AIAAAAAAAABcgAAABIAAABA3l8HY1aqP3l1K8DNGeo/AAAAP/ACAAAAAAAAAXMAAAASAAAAYMxKo0dUsD9TbZfp6LHqPwAAAD8AAwAAAAAAAAF0AAAAEgAAAMClaMZD17M/LWUDEwRK6z8AAAA/AAMAAAAAAAABdQAAABIAAAA4ewntJbS3P/vs+7WUDew/AAAAPxADAAAAAAAAAXYAAAASAAAA6EwtF+7quz/TLC6carvsPwAAAD8QAwAAAAAAAAF3AAAAEgAAAGiLKyTBasA/obQmP/t+7T8AAAA/HwMAAAAAAAABeAAAABIAAABQ8v46GLPCP3uskmgWF+4/AAAAPx8DAAAAAAAAAXkAAAASAAAAOFnSUW/7xD9jzKtbAW7uPwAAAD8vAwAAAAAAAAF6AAAAEgAAAAhC5GbTFsc/SzSLC6fa7j8AAAA/LwMAAAAAAAABewAAABIAAADIrDR6RAXJPz/EF4UcBu8/AAAAPz8DAAAAAAAAAXwAAAASAAAAaBsCis+Zyj8tnGq7TEfvPwAAAD8/AwAAAAAAAAF9AAAAEgAAAACKz5laLsw/Iyz3NMJy7z8AAAA/TgMAAAAAAAABfgAAABIAAAB4/Bmm/2jNPx90vfF8iO8/AAAAP04DAAAAAAAAAX8AAAASAAAA2HLhrr5Jzj8ZvIOuN57vPwAAAD9bAwAAAAAAAAGAAAAAEgAAAEBnarlwV88/FQRKa/Kz7z8AAAA/agMAAAAAAAABgQAAABIAAADALzhgngXQPxUESmvys+8/AAAAP2oDAAAAAAAAAYIAAAASAAAA5Cu7Y4Rf0D8VBEpr8rPvPwAAAD96AwAAAAAAAAGDAAAAEgAAAABpXebwotA/FQRKa/Kz7z8AAAA/egMAAAAAAAABhAAAABIAAAAgZeDp1vzQPxUESmvys+8/AAAAP4oDAAAAAAAAAYUAAAASAAAAWN8k76+D0T8VBEpr8rPvPwAAAD+KAwAAAAAAAAGGAAAAEgAAAJBZafSICtI/FQRKa/Kz7z8AAAA/mQMAAAAAAAABhwAAABIAAADMko5626fSPxUESmvys+8/AAAAP5kDAAAAAAAAAYgAAAASAAAABMyzAC5F0z8VBEpr8rPvPwAAAD+pAwAAAAAAAAGJAAAAEgAAAEzEuQf6+NM/FQRKa/Kz7z8AAAA/qQMAAAAAAAABigAAABIAAACAPv4M03/UPxUESmvys+8/AAAAP7kDAAAAAAAAAYsAAAASAAAAwHcjkyUd1T8VBEpr8rPvPwAAAD+5AwAAAAAAAAGMAAAAEgAAAPywSBl4utU/DUwQKK3J7z8AAAA/yAMAAAAAAAABjQAAABIAAABEqU4gRG7WPweU1uRn3+8/AAAAP8gDAAAAAAAAAY4AAAASAAAAjKFUJxAi1z8HlNbkZ9/vPwAAAD/YAwAAAAAAAAGPAAAAEgAAAOAXHDDPAtg/B5TW5Gff7z8AAAA/2AMAAAAAAAABkAAAABIAAAAwzwK4FM3YPweU1uRn3+8/AAAAP+cDAAAAAAAAAZEAAAASAAAAeMcIv+CA2T8HlNbkZ9/vPwAAAD/nAwAAAAAAAAGSAAAAEgAAAMR+70YmS9o/DUwQKK3J7z8AAAA/9wMAAAAAAAABkwAAABIAAAAg9bZP5SvbPxm8g643nu8/AAAAP/cDAAAAAAAAAZQAAAASAAAAdGt+WKQM3D8jLPc0wnLvPwAAAD8HBAAAAAAAAAGVAAAAEgAAAMQiZeDp1tw/OQzeQdcb7z8AAAA/BwQAAAAAAAABlgAAABIAAAAkWA1qIs7dP0V8Uchh8O4/AAAAPxYEAAAAAAAAAZcAAAASAAAAgM7UcuGu3j9P7MRO7MTuPwAAAD8WBAAAAAAAAAGYAAAAEgAAAMyFu/omed8/WVw41XaZ7j8AAAA/JgQAAAAAAAABmQAAABIAAACOHlFBtiHgP2PMq1sBbu4/AAAAPyYEAAAAAAAAAZoAAAASAAAALLtjhF9w4D9xPB/ii0LuPwAAAD82BAAAAAAAAAGbAAAAEgAAAMCYlUaPqOA/e6ySaBYX7j8AAAA/NgQAAAAAAAABnAAAABIAAABWdscIv+DgP4UcBu+g6+0/AAAAP0UEAAAAAAAAAZ0AAAASAAAAavSICrIN4T+PjHl1K8DtPwAAAD9FBAAAAAAAAAGeAAAAEgAAAHpySgylOuE/lUSzuHCq7T8AAAA/VQQAAAAAAAABnwAAABIAAACEMSuNHlHhP6dsYIJAae0/AAAAP1UEAAAAAAAAAaAAAAASAAAAEFB8ztRy4T+x3NMIyz3tPwAAAD9kBAAAAAAAAAGhAAAAEgAAAKYtrpAEq+E/u0xHj1US7T8AAAA/ZAQAAAAAAAABogAAABIAAAC4q2+S99fhP8W8uhXg5uw/AAAAP3QEAAAAAAAAAaMAAAASAAAATomhVCcQ4j/TLC6carvsPwAAAD90BAAAAAAAAAGkAAAAEgAAANyn8pXdMeI/1+Rn36+l7D8AAAA/hAQAAAAAAAABpQAAABIAAABoxkPXk1PiP+FU22U6euw/AAAAP4QEAAAAAAAAAaYAAAASAAAAcIUkWA1q4j/hVNtlOnrsPwAAAD+TBAAAAAAAAAGnAAAAEgAAAP6jdZnDi+I/5wwVqX9k7D8AAAA/kwQAAAAAAAABqAAAABIAAAAGY1YaPaLiP+3ETuzETuw/AAAAP6MEAAAAAAAAAakAAAASAAAAECI3m7a44j/xfIgvCjnsPwAAAD+jBAAAAAAAAAGqAAAAEgAAABrhFxwwz+I/9zTCck8j7D8AAAA/swQAAAAAAAABqwAAABIAAACm/2hd5vDiP/vs+7WUDew/AAAAP8IEAAAAAAAAAawAAAASAAAArr5J3l8H4z8DpTX52ffrPwAAAD/CBAAAAAAAAAGtAAAAEgAAALh9Kl/ZHeM/A6U1+dn36z8AAAA/0gQAAAAAAAABrgAAABIAAAA83ZofFinjPwldbzwf4us/AAAAP9IEAAAAAAAAAa8AAAASAAAAyPvrYMxK4z8TzeLCqbbrPwAAAD/hBAAAAAAAAAGwAAAAEgAAAFYaPaKCbOM/F4UcBu+g6z8AAAA/4QQAAAAAAAABsQAAABIAAADiOI7jOI7jPyP1j4x5des/AAAAP/EEAAAAAAAAAbIAAAASAAAAeBbApWjG4z8tZQMTBErrPwAAAD/xBAAAAAAAAAGzAAAAEgAAABD08WeY/uM/OdV2mY4e6z8AAAA/AQUAAAAAAAABtAAAABIAAACukASrQU3kP0NF6h8Z8+o/AAAAPwEFAAAAAAAAAbUAAAASAAAAyM2mLa6Q5D9J/SNjXt3qPwAAAD8QBQAAAAAAAAG2AAAAEgAAAGhquXBX3+Q/U22X6eix6j8AAAA/EAUAAAAAAAABtwAAABIAAACCp1vzwyLlP1/dCnBzhuo/AAAAPyAFAAAAAAAAAbgAAAASAAAAGIWNtfNa5T9rTX72/VrqPwAAAD8gBQAAAAAAAAG5AAAAEgAAAKxiv3cjk+U/db3xfIgv6j8AAAA/MAUAAAAAAAABugAAABIAAADIn2H6j9blP38tZQMTBOo/AAAAPzAFAAAAAAAAAbsAAAASAAAA4twDffwZ5j+JndiJndjpPwAAAD8/BQAAAAAAAAG8AAAAEgAAAIB5FsClaOY/lQ1MECit6T8AAAA/PwUAAAAAAAABvQAAABIAAACkdZnDi8LmP6U1+dn3a+k/AAAAP08FAAAAAAAAAb4AAAASAAAA0DD9R+sy5z+vpWxggkDpPwAAAD9PBQAAAAAAAAG/AAAAEgAAAIBL0YyHruc/uRXg5gwV6T8AAAA/XgUAAAAAAAABwAAAABIAAAAwZqXRIyroP9H1xvMhvug/AAAAP2EFAAAAAAAAAcEAAAASAAAAZODp1vyw6D/bZTp6rJLoPwAAAD9xBQAAAAAAAAHCAAAAEgAAAJpaLtzVN+k/643nQ3xR6D8AAAA/cQUAAAAAAAABwwAAABIAAABKdQIhcrPpP/21lA1MEOg/AAAAP4EFAAAAAAAAAcQAAAASAAAAfu9GJks66j8RlnsaYbnnPwAAAD+BBQAAAAAAAAHFAAAAEgAAAC4KG2vnteo/GwbvoOuN5z8AAAA/kAUAAAAAAAABxgAAABIAAADWZQ4vChvrPyl2Yid2Yuc/AAAAP5AFAAAAAAAAAccAAAASAAAAgMEB8yyA6z83ng/xRSHnPwAAAD+gBQAAAAAAAAHIAAAAEgAAAB5eFDbWzus/TX72/VrK5j8AAAA/oAUAAAAAAAAByQAAABIAAAC0O0b4BQfsP1+mo8cqieY/AAAAP7AFAAAAAAAAAcoAAAASAAAAznjoenJK7D9tzlCR+kfmPwAAAD+wBQAAAAAAAAHLAAAAEgAAAN72qXxld+w/f/b9WsoG5j8AAAA/vwUAAAAAAAABzAAAABIAAAB21Ns+la/sP5XW5Gffr+U/AAAAP78FAAAAAAAAAc0AAAASAAAADLINAcXn7D+j/pExr27lPwAAAD/PBQAAAAAAAAHOAAAAEgAAACbvr4MxK+0/tSY/+34t5T8AAAA/zwUAAAAAAAABzwAAABIAAABALFIGnm7tP8VO7MRO7OQ/AAAAP94FAAAAAAAAAdAAAAASAAAAzEqjR1SQ7T/Pvl9L2cDkPwAAAD/eBQAAAAAAAAHRAAAAEgAAAGQo1QmEyO0/4eYMFal/5D8AAAA/7gUAAAAAAAAB0gAAABIAAADwRiZLOurtP/EOut54PuQ/AAAAP+4FAAAAAAAAAdMAAAASAAAA+AUHzLMA7j/1xvMhvijkPwAAAD/+BQAAAAAAAAHUAAAAEgAAAH5ld4zwC+4/+34tZQMT5D8AAAA//gUAAAAAAAAB1QAAABIAAAACxedMLRfuPwE3Z6hI/eM/AAAAPw0GAAAAAAAAAdYAAAASAAAAAsXnTC0X7j8TXxRyGLzjPwAAAD9bBgAAAAAAAAHXAAAAEgAAAALF50wtF+4/IYfBO+h64z8AAAA/awYAAAAAAAAB2AAAABIAAAACxedMLRfuPzGvbgW4OeM/AAAAP2sGAAAAAAAAAdkAAAASAAAAAsXnTC0X7j9Hj1USzeLiPwAAAD97BgAAAAAAAAHaAAAAEgAAAALF50wtF+4/V7cC3Jyh4j8AAAA/ewYAAAAAAAAB2wAAABIAAAACxedMLRfuP22X6eixSuI/AAAAP4oGAAAAAAAAAdwAAAASAAAAAsXnTC0X7j9/v5aygQniPwAAAD+KBgAAAAAAAAHdAAAAEgAAAALF50wtF+4/jedDfFHI4T8AAAA/mgYAAAAAAAAB3gAAABIAAAACxedMLRfuP5lXtwLcnOE/AAAAP5oGAAAAAAAAAd8AAAASAAAAAsXnTC0X7j+pf2TMq1vhPwAAAD+qBgAAAAAAAAHgAAAAEgAAAALF50wtF+4/uacRlnsa4T8AAAA/qgYAAAAAAAAB4QAAABIAAAACxedMLRfuP8+H+KKQw+A/AAAAP7kGAAAAAAAAAeIAAAASAAAAAsXnTC0X7j/fr6VsYILgPwAAAD+5BgAAAAAAAAHjAAAAEgAAAALF50wtF+4/79dSNjBB4D8AAAA/yQYAAAAAAAAB5AAAABIAAAACxedMLRfuP/7//////98/AAAAP8kGAAAAAAAAAeUAAAASAAAAAsXnTC0X7j8W4OYMFanfPwAAAD/YBgAAAAAAAAHmAAAAEgAAAALF50wtF+4/IlBak5993z8AAAA/2AYAAAAAAAAB5wAAABIAAAACxedMLRfuPzYwQaC0Jt8/AAAAP+gGAAAAAAAAAegAAAASAAAAfmV3jPAL7j9OECityc/ePwAAAD8HBwAAAAAAAAHpAAAAEgAAAH5ld4zwC+4/YvAOut543j8AAAA/JwcAAAAAAAAB6gAAABIAAAD4BQfMswDuP46w3NMIy90/AAAAPzYHAAAAAAAAAesAAAASAAAAdKaWC3f17T+6cKrtMh3dPwAAAD82BwAAAAAAAAHsAAAAEgAAAGrntYr93u0/+hBfFHIY3D8AAAA/RgcAAAAAAAAB7QAAABIAAABkKNUJhMjtPy5BoLQmP9s/AAAAP0YHAAAAAAAAAe4AAAASAAAAWmn0iAqy7T9aAW7OUJHaPwAAAD9VBwAAAAAAAAHvAAAAEgAAAFCqEwiRm+0/nqEi9Y+M2T8AAAA/ZQcAAAAAAAAB8AAAABIAAABK6zKHF4XtP9LRY5VEs9g/AAAAP2UHAAAAAAAAAfEAAAASAAAAxIvCxtp57T/+kTGvbgXYPwAAAD91BwAAAAAAAAHyAAAAEgAAAEAsUgaebu0/HuKLQg6D1z8AAAA/dQcAAAAAAAAB8wAAABIAAAC8zOFFYWPtPzbCck8jLNc/AAAAP4QHAAAAAAAAAfQAAAASAAAANm1xhSRY7T9WEs3iwqnWPwAAAD+EBwAAAAAAAAH1AAAAEgAAALINAcXnTO0/avKz79dS1j8AAAA/lAcAAAAAAAAB9gAAABIAAAAwrpAEq0HtP37Smvzs+9U/AAAAP6QHAAAAAAAAAfcAAAASAAAAqk4gRG427T+OQg6Dd9DVPwAAAD+kBwAAAAAAAAH4AAAAEgAAAKpOIERuNu0/oiL1j4x51T8AAAA/swcAAAAAAAAB+QAAABIAAACqTiBEbjbtP6qSaBYXTtU/AAAAP7MHAAAAAAAAAfoAAAASAAAAqk4gRG427T/Cck8jLPfUPwAAAD/DBwAAAAAAAAH7AAAAEgAAAKpOIERuNu0/1lI2MEGg1D8AAAA/wwcAAAAAAAAB/AAAABIAAAAm76+DMSvtP+4yHT1WSdQ/AAAAP9IHAAAAAAAAAf0AAAASAAAAJu+vgzEr7T8CEwRKa/LTPwAAAD9+CAAAAAAAAAH+AAAAEgAAAFZ2xwi/4OA/ksPgHXS90T8AAAA/AAAAAAAAAAAB/wAAABIAAABOt+aHRcrgP5LD4B10vdE/AAAAP5wAAAAAAAAAAQABAAASAAAARvgFB8yz4D+Sw+AddL3RPwAAAD+sAAAAAAAAAAEBAQAAEgAAALjZtMUVkuA/ksPgHXS90T8AAAA/rAAAAAAAAAABAgEAABIAAAAsu2OEX3DgP5LD4B10vdE/AAAAP7sAAAAAAAAAAQMBAAASAAAAnpwSQ6lO4D+Sw+AddL3RPwAAAD+7AAAAAAAAAAEEAQAAEgAAAJjdMcIvOOA/ksPgHXS90T8AAAA/ywAAAAAAAAABBQEAABIAAACOHlFBtiHgP5LD4B10vdE/AAAAP8sAAAAAAAAAAQYBAAASAAAACr/ggHkW4D+Sw+AddL3RPwAAAD/aAAAAAAAAAAEHAQAAEgAAAAAAAAAAAOA/ksPgHXS90T8AAAA/2gAAAAAAAAABCAEAABIAAAD8QB9/hunfP5LD4B10vdE/AAAAP+oAAAAAAAAAAQkBAAASAAAA8IE+/gzT3z+Sw+AddL3RPwAAAD/qAAAAAAAAAAEKAQAAEgAAAOADffwZpt8/ksPgHXS90T8AAAA/VwEAAAAAAAABCwEAABIAAADURJx7oI/fP5LD4B10vdE/AAAAP2cBAAAAAAAAAQwBAAASAAAAxMbaea1i3z+Sw+AddL3RPwAAAD9nAQAAAAAAAAENAQAAEgAAAMTG2nmtYt8/hlNtl+no0T8AAAA/dwEAAAAAAAABDgEAABIAAAC8B/r4M0zfP3rj+RBfFNI/AAAAP4YBAAAAAAAAAQ8BAAASAAAAtEgZeLo13z964/kQXxTSPwAAAD+WAQAAAAAAAAEQAQAAEgAAAKiJOPdAH98/bnOGitQ/0j8AAAA/lgEAAAAAAAABEQEAABIAAACYC3f1TfLeP2YDEwRKa9I/AAAAP6YBAAAAAAAAARIBAAASAAAAjEyWdNTb3j9ak599v5bSPwAAAD+mAQAAAAAAAAETAQAAEgAAAIiNtfNaxd4/UiMs9zTC0j8AAAA/tQEAAAAAAAABFAEAABIAAACAztRy4a7eP0azuHCq7dI/AAAAP7UBAAAAAAAAARUBAAASAAAAbFATce6B3j86Q0XqHxnTPwAAAD/FAQAAAAAAAAEWAQAAEgAAAGSRMvB0a94/LtPRY5VE0z8AAAA/1AEAAAAAAAABFwEAABIAAABY0lFv+1TePyZjXt0KcNM/AAAAP9QBAAAAAAAAARgBAAASAAAAUBNx7oE+3j8a8+pWgJvTPwAAAD/kAQAAAAAAAAEZAQAAEgAAAExUkG0IKN4/GvPqVoCb0z8AAAA/9AEAAAAAAAABGgEAABIAAABMVJBtCCjePw6Dd9D1xtM/AAAAP/QBAAAAAAAAARsBAAASAAAAQJWv7I4R3j8CEwRKa/LTPwAAAD8DAgAAAAAAAAEcAQAAEgAAADjWzmsV+90/AhMESmvy0z8AAAA/AwIAAAAAAAABHQEAABIAAAA41s5rFfvdP/qikMPgHdQ/AAAAPxMCAAAAAAAAAR4BAAASAAAAMBfu6pvk3T/6opDD4B3UPwAAAD8TAgAAAAAAAAEfAQAAEgAAADAX7uqb5N0/7jIdPVZJ1D8AAAA/IwIAAAAAAAABIAEAABIAAAAkWA1qIs7dP+4yHT1WSdQ/AAAAPzICAAAAAAAAASEBAAASAAAAJFgNaiLO3T/mwqm2y3TUPwAAAD8yAgAAAAAAAAEiAQAAEgAAAByZLOmot90/1lI2MEGg1D8AAAA/UQIAAAAAAAABIwEAABIAAAAY2ktoL6HdP9ZSNjBBoNQ/AAAAP1ECAAAAAAAAASQBAAASAAAAGNpLaC+h3T/O4sKptsvUPwAAAD9hAgAAAAAAAAElAQAAEgAAABjaS2gvod0/wnJPIyz31D8AAAA/rwIAAAAAAAABJgEAABIAAAAY2ktoL6HdP6qSaBYXTtU/AAAAP78CAAAAAAAAAScBAAASAAAADBtr57WK3T+WsoEJAqXVPwAAAD/OAgAAAAAAAAEoAQAAEgAAAAwba+e1it0/jkIOg3fQ1T8AAAA/zgIAAAAAAAABKQEAABIAAAAMG2vntYrdP3ZiJ3ZiJ9Y/AAAAP94CAAAAAAAAASoBAAASAAAABFyKZjx03T9igkBpTX7WPwAAAD/uAgAAAAAAAAErAQAAEgAAAARcimY8dN0/VhLN4sKp1j8AAAA/7gIAAAAAAAABLAEAABIAAAAEXIpmPHTdPz4y5tWtANc/AAAAP/0CAAAAAAAAAS0BAAASAAAABFyKZjx03T8qUv/ImFfXPwAAAD/9AgAAAAAAAAEuAQAAEgAAAARcimY8dN0/EnIYvIOu1z8AAAA/DQMAAAAAAAABLwEAABIAAAAEXIpmPHTdP/YhvijkMNg/AAAAPw0DAAAAAAAAATABAAASAAAABFyKZjx03T/qsUqiWVzYPwAAAD8dAwAAAAAAAAExAQAAEgAAAPDdyGRJR90/3kHXG8+H2D8AAAA/HQMAAAAAAAABMgEAABIAAADw3chkSUfdP8ph8A663tg/AAAAPywDAAAAAAAAATMBAAASAAAA8N3IZElH3T+ygQkCpTXZPwAAAD88AwAAAAAAAAE0AQAAEgAAAPDdyGRJR90/phGWexph2T8AAAA/qAMAAAAAAAABNQEAABIAAAD4nKnlwl3dP56hIvWPjNk/AAAAP7gDAAAAAAAAATYBAAASAAAABFyKZjx03T+SMa9uBbjZPwAAAD/HAwAAAAAAAAE3AQAAEgAAAARcimY8dN0/hsE76Hrj2T8AAAA/xwMAAAAAAAABOAEAABIAAAAY2ktoL6HdP35RyGHwDto/AAAAP9cDAAAAAAAAATkBAAASAAAAJFgNaiLO3T9+Uchh8A7aPwAAAD/XAwAAAAAAAAE6AQAAEgAAAECVr+yOEd4/cuFU22U62j8AAAA/5wMAAAAAAAABOwEAABIAAABY0lFv+1TeP1oBbs5Qkdo/AAAAP+cDAAAAAAAAATwBAAASAAAAbFATce6B3j9SkfpHxrzaPwAAAD/2AwAAAAAAAAE9AQAAEgAAAIiNtfNaxd4/RiGHwTvo2j8AAAA/9gMAAAAAAAABPgEAABIAAACYC3f1TfLePzqxEzuxE9s/AAAAPwYEAAAAAAAAAT8BAAASAAAAqIk490Af3z86sRM7sRPbPwAAAD8GBAAAAAAAAAFAAQAAEgAAALwH+vgzTN8/OrETO7ET2z8AAAA/FgQAAAAAAAABQQEAABIAAADExtp5rWLfPzqxEzuxE9s/AAAAPxYEAAAAAAAAAUIBAAASAAAA1ESce6CP3z86sRM7sRPbPwAAAD8lBAAAAAAAAAFDAQAAEgAAAOADffwZpt8/OrETO7ET2z8AAAA/cwQAAAAAAAABRAEAABIAAADowl19k7zfPzqxEzuxE9s/AAAAP4MEAAAAAAAAAUUBAAASAAAA8IE+/gzT3z86sRM7sRPbPwAAAD+DBAAAAAAAAAFGAQAAEgAAAIRfcMA8C+A/OrETO7ET2z8AAAA/kwQAAAAAAAABRwEAABIAAAAKv+CAeRbgPzqxEzuxE9s/AAAAP6IEAAAAAAAAAUgBAAASAAAAEn7BAfMs4D9GIYfBO+jaPwAAAD+iBAAAAAAAAAFJAQAAEgAAAJjdMcIvOOA/UpH6R8a82j8AAAA/sgQAAAAAAAABSgEAABIAAAAcPaKCbEPgP1KR+kfGvNo/AAAAP7IEAAAAAAAAAUsBAAASAAAAJPyCA+ZZ4D9mceFU22XaPwAAAD/BBAAAAAAAAAFMAQAAEgAAACy7Y4RfcOA/cuFU22U62j8AAAA/wQQAAAAAAAABTQEAABIAAAA2ekQF2YbgP35RyGHwDto/AAAAP9EEAAAAAAAAAU4BAAASAAAAwJiVRo+o4D+SMa9uBbjZPwAAAD/RBAAAAAAAAAFPAQAAEgAAAMpXdscIv+A/nqEi9Y+M2T8AAAA/4QQAAAAAAAABUAEAABIAAABOt+aHRcrgP7KBCQKlNdk/AAAAP+EEAAAAAAAAAVEBAAASAAAAVnbHCL/g4D+ygQkCpTXZPwAAAD/wBAAAAAAAAAFSAQAAEgAAAFZ2xwi/4OA/ymHwDrre2D8AAAA/8AQAAAAAAAABUwEAABIAAADc1TfJ++vgP9LRY5VEs9g/AAAAPwAFAAAAAAAAAVQBAAASAAAAYDWoiTj34D/eQdcbz4fYPwAAAD8ABQAAAAAAAAFVAQAAEgAAAOSUGEp1AuE/6rFKollc2D8AAAA/EAUAAAAAAAABVgEAABIAAADklBhKdQLhP/YhvijkMNg/AAAAPy8FAAAAAAAAAVcBAAASAAAAavSICrIN4T/+kTGvbgXYPwAAAD8vBQAAAAAAAAFYAQAAEgAAAO5T+cruGOE/EnIYvIOu1z8AAAA/TgUAAAAAAAABWQEAABIAAADuU/nK7hjhPypS/8iYV9c/AAAAP5wFAAAAAAAAAVoBAAASAAAA7lP5yu4Y4T82wnJPIyzXPwAAAD+cBQAAAAAAAAFbAQAAEgAAAO5T+cruGOE/PjLm1a0A1z8AAAA/sAUAAAAAAAABXAEAABIAAADuU/nK7hjhP1YSzeLCqdY/AAAAP7AFAAAAAAAAAV0BAAASAAAA7lP5yu4Y4T9q8rPv11LWPwAAAD+/BQAAAAAAAAFeAQAAEgAAAO5T+cruGOE/ftKa/Oz71T8AAAA/vwUAAAAAAAABXwEAABIAAABq9IgKsg3hP5aygQkCpdU/AAAAP88FAAAAAAAAAWABAAASAAAAavSICrIN4T+qkmgWF07VPwAAAD/PBQAAAAAAAAFhAQAAEgAAAGr0iAqyDeE/ugLcnKEi1T8AAAA/3wUAAAAAAAABYgEAABIAAADklBhKdQLhP87iwqm2y9Q/AAAAP1wGAAAAAAAAAWMBAAASAAAA5JQYSnUC4T/mwqm2y3TUPwAAAD9cBgAAAAAAAAFkAQAAEgAAAOSUGEp1AuE/7jIdPVZJ1D8AAAA/awYAAAAAAAABZQEAABIAAADklBhKdQLhPwITBEpr8tM/AAAAP2sGAAAAAAAAAWYBAAASAAAAYDWoiTj34D8Og3fQ9cbTPwAAAD97BgAAAAAAAAFnAQAAEgAAANzVN8n76+A/GvPqVoCb0z8AAAA/iwYAAAAAAAABaAEAABIAAADc1TfJ++vgPy7T0WOVRNM/AAAAP4sGAAAAAAAAAWkBAAASAAAAVnbHCL/g4D86Q0XqHxnTPwAAAD+LBgAAAAAAAAFqAQAAEgAAANQWV0iC1eA/RrO4cKrt0j8AAAA/mgYAAAAAAAABawEAABIAAADUFldIgtXgP1IjLPc0wtI/AAAAP6oGAAAAAAAAAWwBAAASAAAATrfmh0XK4D9ak599v5bSPwAAAD+qBgAAAAAAAAs=</ink>
</athena>
</file>

<file path=customXml/item11.xml><?xml version="1.0" encoding="utf-8"?>
<athena xmlns="http://schemas.microsoft.com/edu/athena" version="0.1.2955.0">
  <media streamable="true" recordStart="0" recordEnd="104701" recordLength="104740" audioOnly="true"/>
</athena>
</file>

<file path=customXml/item2.xml><?xml version="1.0" encoding="utf-8"?>
<athena xmlns="http://schemas.microsoft.com/edu/athena" version="0.1.2955.0">
  <media streamable="true" recordStart="0" recordEnd="94381" recordLength="94388" audioOnly="true"/>
</athena>
</file>

<file path=customXml/item3.xml><?xml version="1.0" encoding="utf-8"?>
<athena xmlns="http://schemas.microsoft.com/edu/athena" version="0.1.2955.0">
  <media streamable="true" recordStart="0" recordEnd="137517" recordLength="137552" audioOnly="true"/>
</athena>
</file>

<file path=customXml/item4.xml><?xml version="1.0" encoding="utf-8"?>
<athena xmlns="http://schemas.microsoft.com/edu/athena" version="0.1.2955.0">
  <media streamable="true" recordStart="0" recordEnd="286704" recordLength="286742" audioOnly="true"/>
</athena>
</file>

<file path=customXml/item5.xml><?xml version="1.0" encoding="utf-8"?>
<athena xmlns="http://schemas.microsoft.com/edu/athena" version="0.1.2955.0">
  <media streamable="true" recordStart="0" recordEnd="175806" recordLength="175914" audioOnly="true"/>
</athena>
</file>

<file path=customXml/item6.xml><?xml version="1.0" encoding="utf-8"?>
<athena xmlns="http://schemas.microsoft.com/edu/athena" version="0.1.2955.0">
  <media streamable="true" recordStart="0" recordEnd="123703" recordLength="123716" audioOnly="true"/>
</athena>
</file>

<file path=customXml/item7.xml><?xml version="1.0" encoding="utf-8"?>
<athena xmlns="http://schemas.microsoft.com/edu/athena" version="0.1.2955.0">
  <media streamable="true" recordStart="0" recordEnd="147838" recordLength="148008" audioOnly="true"/>
</athena>
</file>

<file path=customXml/item8.xml><?xml version="1.0" encoding="utf-8"?>
<athena xmlns="http://schemas.microsoft.com/edu/athena" version="0.1.2955.0">
  <media streamable="true" recordStart="0" recordEnd="30961" recordLength="31001" audioOnly="true"/>
</athena>
</file>

<file path=customXml/item9.xml><?xml version="1.0" encoding="utf-8"?>
<athena xmlns="http://schemas.microsoft.com/edu/athena" version="0.1.2955.0">
  <media streamable="true" recordStart="0" recordEnd="122311" recordLength="122366" audioOnly="true"/>
</athena>
</file>

<file path=customXml/itemProps1.xml><?xml version="1.0" encoding="utf-8"?>
<ds:datastoreItem xmlns:ds="http://schemas.openxmlformats.org/officeDocument/2006/customXml" ds:itemID="{AC779BA2-7B62-4651-9130-0FF99F6378C1}">
  <ds:schemaRefs>
    <ds:schemaRef ds:uri="http://schemas.microsoft.com/edu/athena"/>
  </ds:schemaRefs>
</ds:datastoreItem>
</file>

<file path=customXml/itemProps10.xml><?xml version="1.0" encoding="utf-8"?>
<ds:datastoreItem xmlns:ds="http://schemas.openxmlformats.org/officeDocument/2006/customXml" ds:itemID="{990BEBA8-7BEA-4B52-B537-1AC5E17316FF}">
  <ds:schemaRefs>
    <ds:schemaRef ds:uri="http://schemas.microsoft.com/edu/athena"/>
  </ds:schemaRefs>
</ds:datastoreItem>
</file>

<file path=customXml/itemProps11.xml><?xml version="1.0" encoding="utf-8"?>
<ds:datastoreItem xmlns:ds="http://schemas.openxmlformats.org/officeDocument/2006/customXml" ds:itemID="{043EAEDC-D6FD-4DC6-802A-2C429E6853AB}">
  <ds:schemaRefs>
    <ds:schemaRef ds:uri="http://schemas.microsoft.com/edu/athena"/>
  </ds:schemaRefs>
</ds:datastoreItem>
</file>

<file path=customXml/itemProps2.xml><?xml version="1.0" encoding="utf-8"?>
<ds:datastoreItem xmlns:ds="http://schemas.openxmlformats.org/officeDocument/2006/customXml" ds:itemID="{137210A0-5F45-472C-8407-A486769FE6B4}">
  <ds:schemaRefs>
    <ds:schemaRef ds:uri="http://schemas.microsoft.com/edu/athena"/>
  </ds:schemaRefs>
</ds:datastoreItem>
</file>

<file path=customXml/itemProps3.xml><?xml version="1.0" encoding="utf-8"?>
<ds:datastoreItem xmlns:ds="http://schemas.openxmlformats.org/officeDocument/2006/customXml" ds:itemID="{63439A7C-5D0E-48D6-8760-A2F90294D946}">
  <ds:schemaRefs>
    <ds:schemaRef ds:uri="http://schemas.microsoft.com/edu/athena"/>
  </ds:schemaRefs>
</ds:datastoreItem>
</file>

<file path=customXml/itemProps4.xml><?xml version="1.0" encoding="utf-8"?>
<ds:datastoreItem xmlns:ds="http://schemas.openxmlformats.org/officeDocument/2006/customXml" ds:itemID="{0BD296EB-399C-405E-8698-55FB62454CE9}">
  <ds:schemaRefs>
    <ds:schemaRef ds:uri="http://schemas.microsoft.com/edu/athena"/>
  </ds:schemaRefs>
</ds:datastoreItem>
</file>

<file path=customXml/itemProps5.xml><?xml version="1.0" encoding="utf-8"?>
<ds:datastoreItem xmlns:ds="http://schemas.openxmlformats.org/officeDocument/2006/customXml" ds:itemID="{FE276033-4C9B-470E-9B3F-E4EB421084B6}">
  <ds:schemaRefs>
    <ds:schemaRef ds:uri="http://schemas.microsoft.com/edu/athena"/>
  </ds:schemaRefs>
</ds:datastoreItem>
</file>

<file path=customXml/itemProps6.xml><?xml version="1.0" encoding="utf-8"?>
<ds:datastoreItem xmlns:ds="http://schemas.openxmlformats.org/officeDocument/2006/customXml" ds:itemID="{17E9D1B9-02D8-482D-884C-19772D0BACF9}">
  <ds:schemaRefs>
    <ds:schemaRef ds:uri="http://schemas.microsoft.com/edu/athena"/>
  </ds:schemaRefs>
</ds:datastoreItem>
</file>

<file path=customXml/itemProps7.xml><?xml version="1.0" encoding="utf-8"?>
<ds:datastoreItem xmlns:ds="http://schemas.openxmlformats.org/officeDocument/2006/customXml" ds:itemID="{A8CA3B5F-8D30-45B4-B947-98811F8E1481}">
  <ds:schemaRefs>
    <ds:schemaRef ds:uri="http://schemas.microsoft.com/edu/athena"/>
  </ds:schemaRefs>
</ds:datastoreItem>
</file>

<file path=customXml/itemProps8.xml><?xml version="1.0" encoding="utf-8"?>
<ds:datastoreItem xmlns:ds="http://schemas.openxmlformats.org/officeDocument/2006/customXml" ds:itemID="{ACC2A8F8-2A7E-43DB-8667-C7EE39EEA686}">
  <ds:schemaRefs>
    <ds:schemaRef ds:uri="http://schemas.microsoft.com/edu/athena"/>
  </ds:schemaRefs>
</ds:datastoreItem>
</file>

<file path=customXml/itemProps9.xml><?xml version="1.0" encoding="utf-8"?>
<ds:datastoreItem xmlns:ds="http://schemas.openxmlformats.org/officeDocument/2006/customXml" ds:itemID="{00738108-D8C6-48B6-885F-0D0728F15BA4}">
  <ds:schemaRefs>
    <ds:schemaRef ds:uri="http://schemas.microsoft.com/edu/athen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6789</TotalTime>
  <Words>2693</Words>
  <Application>Microsoft Office PowerPoint</Application>
  <PresentationFormat>On-screen Show (4:3)</PresentationFormat>
  <Paragraphs>524</Paragraphs>
  <Slides>31</Slides>
  <Notes>15</Notes>
  <HiddenSlides>1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Office Theme</vt:lpstr>
      <vt:lpstr>1_Office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 </vt:lpstr>
      <vt:lpstr> </vt:lpstr>
      <vt:lpstr> 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>CDI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Tablets in Education</dc:title>
  <dc:creator>GCollins</dc:creator>
  <cp:lastModifiedBy>CDI User</cp:lastModifiedBy>
  <cp:revision>451</cp:revision>
  <dcterms:created xsi:type="dcterms:W3CDTF">2013-06-20T12:22:38Z</dcterms:created>
  <dcterms:modified xsi:type="dcterms:W3CDTF">2015-03-20T18:46:24Z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CDI_TabletsinEducation_020415</vt:lpwstr>
  </property>
  <property fmtid="{D5CDD505-2E9C-101B-9397-08002B2CF9AE}" pid="4" name="ArticulateGUID">
    <vt:lpwstr>CF103778-7947-46A4-9450-989C1AC40C60</vt:lpwstr>
  </property>
  <property fmtid="{D5CDD505-2E9C-101B-9397-08002B2CF9AE}" pid="5" name="ArticulateProjectFull">
    <vt:lpwstr>E:\CDI_TabletsinEducation_020415.ppta</vt:lpwstr>
  </property>
</Properties>
</file>